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61" r:id="rId3"/>
    <p:sldId id="264" r:id="rId4"/>
    <p:sldId id="265" r:id="rId5"/>
    <p:sldId id="266" r:id="rId6"/>
    <p:sldId id="258" r:id="rId7"/>
    <p:sldId id="267" r:id="rId8"/>
    <p:sldId id="268" r:id="rId9"/>
    <p:sldId id="269" r:id="rId10"/>
    <p:sldId id="270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8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671"/>
  </p:normalViewPr>
  <p:slideViewPr>
    <p:cSldViewPr snapToGrid="0" snapToObjects="1">
      <p:cViewPr varScale="1">
        <p:scale>
          <a:sx n="77" d="100"/>
          <a:sy n="77" d="100"/>
        </p:scale>
        <p:origin x="7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8AA0E-9AB9-D848-90EF-17EACCF685E2}" type="datetimeFigureOut">
              <a:rPr lang="en-US" smtClean="0"/>
              <a:t>7/23/2019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3C0BD-29B8-D54F-B4A0-0FBE347B8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12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01C23185-E4B2-8D44-AD24-2F3D88CC09D5}" type="slidenum">
              <a:rPr lang="en-GB" sz="1200"/>
              <a:pPr eaLnBrk="1" hangingPunct="1"/>
              <a:t>4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001394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08D7A58-4FB5-A44E-A77E-3E693D44AC60}" type="slidenum">
              <a:rPr lang="en-GB" sz="1200"/>
              <a:pPr eaLnBrk="1" hangingPunct="1"/>
              <a:t>6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6864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740901" y="1438275"/>
            <a:ext cx="2446867" cy="5073650"/>
          </a:xfrm>
          <a:prstGeom prst="rect">
            <a:avLst/>
          </a:prstGeom>
          <a:solidFill>
            <a:srgbClr val="B3CCE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BED3EA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" y="107957"/>
            <a:ext cx="9740900" cy="6640513"/>
          </a:xfrm>
          <a:prstGeom prst="rect">
            <a:avLst/>
          </a:prstGeom>
          <a:solidFill>
            <a:srgbClr val="E1EBF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" y="1438275"/>
            <a:ext cx="9740900" cy="5073650"/>
          </a:xfrm>
          <a:prstGeom prst="rect">
            <a:avLst/>
          </a:prstGeom>
          <a:solidFill>
            <a:srgbClr val="9CBDD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19672" y="1654175"/>
            <a:ext cx="882861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19672" y="3022600"/>
            <a:ext cx="8828617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719668" y="6548438"/>
            <a:ext cx="3852333" cy="252412"/>
          </a:xfrm>
        </p:spPr>
        <p:txBody>
          <a:bodyPr wrap="none"/>
          <a:lstStyle>
            <a:lvl1pPr>
              <a:defRPr/>
            </a:lvl1pPr>
          </a:lstStyle>
          <a:p>
            <a:r>
              <a:rPr lang="de-CH"/>
              <a:t>Datum, Titel der Veranstaltung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143933" y="179388"/>
            <a:ext cx="5952067" cy="252412"/>
          </a:xfrm>
        </p:spPr>
        <p:txBody>
          <a:bodyPr wrap="square"/>
          <a:lstStyle>
            <a:lvl1pPr>
              <a:defRPr/>
            </a:lvl1pPr>
          </a:lstStyle>
          <a:p>
            <a:endParaRPr lang="de-CH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658603" y="6548438"/>
            <a:ext cx="480484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052E73-FDF8-4D4B-B0FA-91CDBB88F1E8}" type="slidenum">
              <a:rPr lang="de-CH">
                <a:solidFill>
                  <a:srgbClr val="000000"/>
                </a:solidFill>
              </a:rPr>
              <a:pPr/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2" name="Picture 10" descr="ub_8pt_rgb.jpg                                                 000546B7mg                             B9C1C449: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6638" y="107957"/>
            <a:ext cx="174201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641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DBCD-798C-6B45-A994-872203BE5378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023"/>
            <a:ext cx="609600" cy="441325"/>
          </a:xfrm>
        </p:spPr>
        <p:txBody>
          <a:bodyPr/>
          <a:lstStyle/>
          <a:p>
            <a:fld id="{41711E8F-0FB0-2A4D-A802-42F81359BC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3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12192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5072" y="6391659"/>
            <a:ext cx="11777472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158496"/>
            <a:ext cx="11777472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457200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DBCD-798C-6B45-A994-872203BE5378}" type="datetimeFigureOut">
              <a:rPr lang="en-US" smtClean="0"/>
              <a:pPr/>
              <a:t>7/23/2019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0"/>
            <a:ext cx="8128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711E8F-0FB0-2A4D-A802-42F81359BC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54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CA89662-3F72-9342-A5AD-6F49CE8FAB5A}" type="datetime1">
              <a:rPr lang="en-US"/>
              <a:pPr>
                <a:defRPr/>
              </a:pPr>
              <a:t>7/23/2019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218D0C8-C8E0-F340-8ACF-EAA4E846E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9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19670" y="647705"/>
            <a:ext cx="882861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4" y="1676405"/>
            <a:ext cx="10748433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9668" y="6548443"/>
            <a:ext cx="5082117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33333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/>
              <a:t>Datum, Titel der Veranstaltung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3933" y="179388"/>
            <a:ext cx="7198784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333333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2403" y="6548443"/>
            <a:ext cx="480484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33333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961136D-1845-4260-99A7-C8EBD0621A16}" type="slidenum">
              <a:rPr lang="de-CH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CH" sz="1400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43935" y="1447800"/>
            <a:ext cx="119253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143935" y="6515100"/>
            <a:ext cx="119253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10" name="Picture 10" descr="ub_8pt_rgb.jpg                                                 000546B7mg                             B9C1C449: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6637" y="107955"/>
            <a:ext cx="174201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524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pitchFamily="39" charset="0"/>
        </a:defRPr>
      </a:lvl9pPr>
    </p:titleStyle>
    <p:bodyStyle>
      <a:lvl1pPr marL="419100" indent="-4191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pitchFamily="39" charset="0"/>
        <a:buChar char="&gt;"/>
        <a:defRPr sz="2200">
          <a:solidFill>
            <a:srgbClr val="333333"/>
          </a:solidFill>
          <a:latin typeface="+mn-lt"/>
          <a:ea typeface="+mn-ea"/>
          <a:cs typeface="+mn-cs"/>
        </a:defRPr>
      </a:lvl1pPr>
      <a:lvl2pPr marL="838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pitchFamily="39" charset="0"/>
        <a:buChar char="—"/>
        <a:defRPr sz="2000">
          <a:solidFill>
            <a:srgbClr val="333333"/>
          </a:solidFill>
          <a:latin typeface="+mn-lt"/>
          <a:ea typeface="ＭＳ Ｐゴシック" pitchFamily="39" charset="-128"/>
        </a:defRPr>
      </a:lvl2pPr>
      <a:lvl3pPr marL="1295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3pPr>
      <a:lvl4pPr marL="17145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4pPr>
      <a:lvl5pPr marL="21336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5pPr>
      <a:lvl6pPr marL="25908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6pPr>
      <a:lvl7pPr marL="30480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7pPr>
      <a:lvl8pPr marL="3505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8pPr>
      <a:lvl9pPr marL="3962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itchFamily="39" charset="0"/>
        <a:buChar char="–"/>
        <a:defRPr>
          <a:solidFill>
            <a:srgbClr val="333333"/>
          </a:solidFill>
          <a:latin typeface="+mn-lt"/>
          <a:ea typeface="ＭＳ Ｐゴシック" pitchFamily="39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J.L.Cheshire@qmul.ac.uk" TargetMode="External"/><Relationship Id="rId4" Type="http://schemas.openxmlformats.org/officeDocument/2006/relationships/hyperlink" Target="mailto:Susan.fox@ens.unibe.ch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hyperlink" Target="http://www.teachrealenglish.org/teaching-units/spoken-london-english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hyperlink" Target="https://www.qmul.ac.uk/sllf/linguistics/research/socio/english-language-teaching/" TargetMode="External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linguistics-research-digest.blogspot.com/" TargetMode="External"/><Relationship Id="rId5" Type="http://schemas.openxmlformats.org/officeDocument/2006/relationships/hyperlink" Target="https://www.qmul.ac.uk/sllf/linguistics/research/socio/english-language-teaching/" TargetMode="External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qmul.ac.uk/sllf/linguistics/research/socio/english-language-teaching/databank-of-spoken-english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linguistics-research-digest.blogspot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b="0" dirty="0">
                <a:solidFill>
                  <a:schemeClr val="tx1"/>
                </a:solidFill>
              </a:rPr>
              <a:t>Applying sociolinguistic research to the English Language classroom</a:t>
            </a:r>
            <a:endParaRPr lang="en-US" sz="3200" b="0" i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Sue Fox				Jenny Cheshire</a:t>
            </a:r>
          </a:p>
          <a:p>
            <a:r>
              <a:rPr lang="en-US" dirty="0"/>
              <a:t>University of Bern			Queen Mary, University of London</a:t>
            </a:r>
          </a:p>
          <a:p>
            <a:r>
              <a:rPr lang="en-US" dirty="0">
                <a:hlinkClick r:id="rId4"/>
              </a:rPr>
              <a:t>Susan.fox@ens.unibe.ch</a:t>
            </a:r>
            <a:r>
              <a:rPr lang="en-US" dirty="0"/>
              <a:t>		</a:t>
            </a:r>
            <a:r>
              <a:rPr lang="en-US" dirty="0">
                <a:hlinkClick r:id="rId5"/>
              </a:rPr>
              <a:t>J.L.Cheshire@qmul.ac.uk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Applying Linguistics Fund: Innovation and Impact</a:t>
            </a:r>
          </a:p>
          <a:p>
            <a:r>
              <a:rPr lang="en-US" dirty="0"/>
              <a:t>BAAL, Manchester Metropolitan University, 29-31 Aug,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84A7B9-FD89-DB46-8455-DEEF2A229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60" y="436098"/>
            <a:ext cx="2416202" cy="6241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118BAF-04E1-0E4F-B4E6-A68949D22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9809" y="49441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2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6-24 at 20.54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3252"/>
            <a:ext cx="109728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1D6A7B-274F-3342-9445-25D9CA9FF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2904" y="3287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9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D441-800F-6B4F-9C16-C6252AA1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Linguistics Research Digest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556B3-00CA-6C4C-957E-299C6ACC0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01890-74FF-DD40-B889-464C9D579FFC}"/>
              </a:ext>
            </a:extLst>
          </p:cNvPr>
          <p:cNvSpPr txBox="1"/>
          <p:nvPr/>
        </p:nvSpPr>
        <p:spPr>
          <a:xfrm>
            <a:off x="719670" y="1727200"/>
            <a:ext cx="1091353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Not in the same league as the </a:t>
            </a:r>
            <a:r>
              <a:rPr lang="en-US" sz="2400" i="1" dirty="0">
                <a:solidFill>
                  <a:srgbClr val="0D38CD"/>
                </a:solidFill>
              </a:rPr>
              <a:t>HuffPost </a:t>
            </a:r>
            <a:r>
              <a:rPr lang="en-US" sz="2400" dirty="0">
                <a:solidFill>
                  <a:srgbClr val="0D38CD"/>
                </a:solidFill>
              </a:rPr>
              <a:t>but gets about 260 hits each day (8000 each month)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Since 2012 the Digest has been sponsored by the Linguistics Association of Great Britain and the British Association for Applied Linguistics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D38CD"/>
                </a:solidFill>
              </a:rPr>
              <a:t>It won a BAAL ‘Applying Linguistics’ award in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Now sponsored by QMUL as part of the Linguistic department’s public engagement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2880C-F269-0844-A09A-20F3D6E3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453" y="5776944"/>
            <a:ext cx="2260111" cy="5838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815888-1091-BE43-AAE7-1A7C215BC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096" y="55479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B110A-009A-984A-B2C6-6CFB0322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1E8F-0FB0-2A4D-A802-42F81359BC3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3E56E-FBD4-654B-9072-C9F8DA965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267" y="0"/>
            <a:ext cx="73228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03C40B-6DE8-E04D-911B-23F6835E1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786" y="5740763"/>
            <a:ext cx="2260111" cy="5838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654F83-1A73-CF42-8A9E-A6B350702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6041" y="32346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6CE12F-458D-C441-9E04-0157EE35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11E8F-0FB0-2A4D-A802-42F81359BC3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D3095-2769-C34E-B314-1A6D33BA15E9}"/>
              </a:ext>
            </a:extLst>
          </p:cNvPr>
          <p:cNvSpPr txBox="1"/>
          <p:nvPr/>
        </p:nvSpPr>
        <p:spPr>
          <a:xfrm>
            <a:off x="2015067" y="3234267"/>
            <a:ext cx="768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Thank you for listening!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0FE14-FEA3-F044-8430-AE1EAE50A5CA}"/>
              </a:ext>
            </a:extLst>
          </p:cNvPr>
          <p:cNvSpPr txBox="1"/>
          <p:nvPr/>
        </p:nvSpPr>
        <p:spPr>
          <a:xfrm>
            <a:off x="575733" y="5401733"/>
            <a:ext cx="109897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D38CD"/>
                </a:solidFill>
              </a:rPr>
              <a:t>Exciting new teaching resources at QMUL can be found here:</a:t>
            </a:r>
          </a:p>
          <a:p>
            <a:r>
              <a:rPr lang="en-GB" u="sng" dirty="0">
                <a:hlinkClick r:id="rId4"/>
              </a:rPr>
              <a:t>http://www.teachrealenglish.org/teaching-units/spoken-london-english/</a:t>
            </a:r>
            <a:endParaRPr lang="en-US" sz="2000" dirty="0">
              <a:solidFill>
                <a:srgbClr val="0D38CD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30C1EE-70CF-9845-A5BA-45A9A52E1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42039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Linguistic Innovators: the English of Adolescents in London (2004-7)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7391" y="1979460"/>
            <a:ext cx="8271129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 err="1">
                <a:solidFill>
                  <a:srgbClr val="0D38CD"/>
                </a:solidFill>
              </a:rPr>
              <a:t>Investigators</a:t>
            </a:r>
            <a:r>
              <a:rPr lang="nb-NO" sz="2400" dirty="0">
                <a:solidFill>
                  <a:srgbClr val="0D38CD"/>
                </a:solidFill>
              </a:rPr>
              <a:t>: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>
                <a:solidFill>
                  <a:srgbClr val="0D38CD"/>
                </a:solidFill>
              </a:rPr>
              <a:t>Paul </a:t>
            </a:r>
            <a:r>
              <a:rPr lang="nb-NO" sz="2400" dirty="0" err="1">
                <a:solidFill>
                  <a:srgbClr val="0D38CD"/>
                </a:solidFill>
              </a:rPr>
              <a:t>Kerswill</a:t>
            </a:r>
            <a:r>
              <a:rPr lang="nb-NO" sz="2400" dirty="0">
                <a:solidFill>
                  <a:srgbClr val="0D38CD"/>
                </a:solidFill>
              </a:rPr>
              <a:t> (Lancaster </a:t>
            </a:r>
            <a:r>
              <a:rPr lang="nb-NO" sz="2400" dirty="0" err="1">
                <a:solidFill>
                  <a:srgbClr val="0D38CD"/>
                </a:solidFill>
              </a:rPr>
              <a:t>University</a:t>
            </a:r>
            <a:r>
              <a:rPr lang="nb-NO" sz="2400" dirty="0">
                <a:solidFill>
                  <a:srgbClr val="0D38CD"/>
                </a:solidFill>
              </a:rPr>
              <a:t>; </a:t>
            </a:r>
            <a:r>
              <a:rPr lang="nb-NO" sz="2400" dirty="0" err="1">
                <a:solidFill>
                  <a:srgbClr val="0D38CD"/>
                </a:solidFill>
              </a:rPr>
              <a:t>now</a:t>
            </a:r>
            <a:r>
              <a:rPr lang="nb-NO" sz="2400" dirty="0">
                <a:solidFill>
                  <a:srgbClr val="0D38CD"/>
                </a:solidFill>
              </a:rPr>
              <a:t> at York)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>
                <a:solidFill>
                  <a:srgbClr val="0D38CD"/>
                </a:solidFill>
              </a:rPr>
              <a:t>Jenny </a:t>
            </a:r>
            <a:r>
              <a:rPr lang="nb-NO" sz="2400" dirty="0" err="1">
                <a:solidFill>
                  <a:srgbClr val="0D38CD"/>
                </a:solidFill>
              </a:rPr>
              <a:t>Cheshire</a:t>
            </a:r>
            <a:r>
              <a:rPr lang="nb-NO" sz="2400" dirty="0">
                <a:solidFill>
                  <a:srgbClr val="0D38CD"/>
                </a:solidFill>
              </a:rPr>
              <a:t> (Queen Mary, </a:t>
            </a:r>
            <a:r>
              <a:rPr lang="nb-NO" sz="2400" dirty="0" err="1">
                <a:solidFill>
                  <a:srgbClr val="0D38CD"/>
                </a:solidFill>
              </a:rPr>
              <a:t>University</a:t>
            </a:r>
            <a:r>
              <a:rPr lang="nb-NO" sz="2400" dirty="0">
                <a:solidFill>
                  <a:srgbClr val="0D38CD"/>
                </a:solidFill>
              </a:rPr>
              <a:t> </a:t>
            </a:r>
            <a:r>
              <a:rPr lang="nb-NO" sz="2400" dirty="0" err="1">
                <a:solidFill>
                  <a:srgbClr val="0D38CD"/>
                </a:solidFill>
              </a:rPr>
              <a:t>of</a:t>
            </a:r>
            <a:r>
              <a:rPr lang="nb-NO" sz="2400" dirty="0">
                <a:solidFill>
                  <a:srgbClr val="0D38CD"/>
                </a:solidFill>
              </a:rPr>
              <a:t> London)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nb-NO" sz="2400" dirty="0">
              <a:solidFill>
                <a:srgbClr val="0D38CD"/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>
                <a:solidFill>
                  <a:srgbClr val="0D38CD"/>
                </a:solidFill>
              </a:rPr>
              <a:t>Research </a:t>
            </a:r>
            <a:r>
              <a:rPr lang="nb-NO" sz="2400" dirty="0" err="1">
                <a:solidFill>
                  <a:srgbClr val="0D38CD"/>
                </a:solidFill>
              </a:rPr>
              <a:t>Associates</a:t>
            </a:r>
            <a:r>
              <a:rPr lang="nb-NO" sz="2400" dirty="0">
                <a:solidFill>
                  <a:srgbClr val="0D38CD"/>
                </a:solidFill>
              </a:rPr>
              <a:t>: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>
                <a:solidFill>
                  <a:srgbClr val="0D38CD"/>
                </a:solidFill>
              </a:rPr>
              <a:t>Sue Fox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dirty="0">
                <a:solidFill>
                  <a:srgbClr val="0D38CD"/>
                </a:solidFill>
              </a:rPr>
              <a:t>Eivind Torgersen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nb-NO" sz="2400" b="1" dirty="0">
              <a:solidFill>
                <a:srgbClr val="FFFFFF"/>
              </a:solidFill>
              <a:latin typeface="Corbel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2400" b="1" dirty="0">
                <a:solidFill>
                  <a:srgbClr val="FFFFFF"/>
                </a:solidFill>
                <a:latin typeface="Corbel" pitchFamily="34" charset="0"/>
              </a:rPr>
              <a:t>University)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37391" y="5245567"/>
            <a:ext cx="827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Funded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 by 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Economic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 and Social Research 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Council</a:t>
            </a:r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http://www.lancs.ac.uk/fss/projects/linguistics/innovators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31D5D-0A23-444C-B320-CA2190E69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631" y="5643894"/>
            <a:ext cx="2260111" cy="5838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B684C-9267-8247-8B1F-3598B30DF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1331" y="4334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9868" y="643325"/>
            <a:ext cx="8314266" cy="82194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Multicultural London English: the emergence, acquisition and diffusion of a new variety (2007-10)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6357" y="1880487"/>
            <a:ext cx="8379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srgbClr val="0D38CD"/>
                </a:solidFill>
              </a:rPr>
              <a:t>Investigators</a:t>
            </a:r>
            <a:r>
              <a:rPr lang="nb-NO" sz="2400" dirty="0">
                <a:solidFill>
                  <a:srgbClr val="0D38CD"/>
                </a:solidFill>
              </a:rPr>
              <a:t>: </a:t>
            </a:r>
          </a:p>
          <a:p>
            <a:r>
              <a:rPr lang="nb-NO" sz="2400" dirty="0">
                <a:solidFill>
                  <a:srgbClr val="0D38CD"/>
                </a:solidFill>
              </a:rPr>
              <a:t>Paul </a:t>
            </a:r>
            <a:r>
              <a:rPr lang="nb-NO" sz="2400" dirty="0" err="1">
                <a:solidFill>
                  <a:srgbClr val="0D38CD"/>
                </a:solidFill>
              </a:rPr>
              <a:t>Kerswill</a:t>
            </a:r>
            <a:r>
              <a:rPr lang="nb-NO" sz="2400" dirty="0">
                <a:solidFill>
                  <a:srgbClr val="0D38CD"/>
                </a:solidFill>
              </a:rPr>
              <a:t> (Lancaster </a:t>
            </a:r>
            <a:r>
              <a:rPr lang="nb-NO" sz="2400" dirty="0" err="1">
                <a:solidFill>
                  <a:srgbClr val="0D38CD"/>
                </a:solidFill>
              </a:rPr>
              <a:t>University</a:t>
            </a:r>
            <a:r>
              <a:rPr lang="nb-NO" sz="2400" dirty="0">
                <a:solidFill>
                  <a:srgbClr val="0D38CD"/>
                </a:solidFill>
              </a:rPr>
              <a:t>; </a:t>
            </a:r>
            <a:r>
              <a:rPr lang="nb-NO" sz="2400" dirty="0" err="1">
                <a:solidFill>
                  <a:srgbClr val="0D38CD"/>
                </a:solidFill>
              </a:rPr>
              <a:t>now</a:t>
            </a:r>
            <a:r>
              <a:rPr lang="nb-NO" sz="2400" dirty="0">
                <a:solidFill>
                  <a:srgbClr val="0D38CD"/>
                </a:solidFill>
              </a:rPr>
              <a:t> at York)</a:t>
            </a:r>
          </a:p>
          <a:p>
            <a:r>
              <a:rPr lang="nb-NO" sz="2400" dirty="0">
                <a:solidFill>
                  <a:srgbClr val="0D38CD"/>
                </a:solidFill>
              </a:rPr>
              <a:t>Jenny </a:t>
            </a:r>
            <a:r>
              <a:rPr lang="nb-NO" sz="2400" dirty="0" err="1">
                <a:solidFill>
                  <a:srgbClr val="0D38CD"/>
                </a:solidFill>
              </a:rPr>
              <a:t>Cheshire</a:t>
            </a:r>
            <a:r>
              <a:rPr lang="nb-NO" sz="2400" dirty="0">
                <a:solidFill>
                  <a:srgbClr val="0D38CD"/>
                </a:solidFill>
              </a:rPr>
              <a:t> (Queen Mary, </a:t>
            </a:r>
            <a:r>
              <a:rPr lang="nb-NO" sz="2400" dirty="0" err="1">
                <a:solidFill>
                  <a:srgbClr val="0D38CD"/>
                </a:solidFill>
              </a:rPr>
              <a:t>University</a:t>
            </a:r>
            <a:r>
              <a:rPr lang="nb-NO" sz="2400" dirty="0">
                <a:solidFill>
                  <a:srgbClr val="0D38CD"/>
                </a:solidFill>
              </a:rPr>
              <a:t> </a:t>
            </a:r>
            <a:r>
              <a:rPr lang="nb-NO" sz="2400" dirty="0" err="1">
                <a:solidFill>
                  <a:srgbClr val="0D38CD"/>
                </a:solidFill>
              </a:rPr>
              <a:t>of</a:t>
            </a:r>
            <a:r>
              <a:rPr lang="nb-NO" sz="2400" dirty="0">
                <a:solidFill>
                  <a:srgbClr val="0D38CD"/>
                </a:solidFill>
              </a:rPr>
              <a:t> London)</a:t>
            </a:r>
          </a:p>
          <a:p>
            <a:endParaRPr lang="nb-NO" sz="2400" dirty="0">
              <a:solidFill>
                <a:srgbClr val="0D38CD"/>
              </a:solidFill>
            </a:endParaRPr>
          </a:p>
          <a:p>
            <a:r>
              <a:rPr lang="nb-NO" sz="2400" dirty="0">
                <a:solidFill>
                  <a:srgbClr val="0D38CD"/>
                </a:solidFill>
              </a:rPr>
              <a:t>Research </a:t>
            </a:r>
            <a:r>
              <a:rPr lang="nb-NO" sz="2400" dirty="0" err="1">
                <a:solidFill>
                  <a:srgbClr val="0D38CD"/>
                </a:solidFill>
              </a:rPr>
              <a:t>Associates</a:t>
            </a:r>
            <a:r>
              <a:rPr lang="nb-NO" sz="2400" dirty="0">
                <a:solidFill>
                  <a:srgbClr val="0D38CD"/>
                </a:solidFill>
              </a:rPr>
              <a:t>: </a:t>
            </a:r>
          </a:p>
          <a:p>
            <a:r>
              <a:rPr lang="nb-NO" sz="2400" dirty="0">
                <a:solidFill>
                  <a:srgbClr val="0D38CD"/>
                </a:solidFill>
              </a:rPr>
              <a:t>Sue Fox</a:t>
            </a:r>
          </a:p>
          <a:p>
            <a:r>
              <a:rPr lang="nb-NO" sz="2400" dirty="0" err="1">
                <a:solidFill>
                  <a:srgbClr val="0D38CD"/>
                </a:solidFill>
              </a:rPr>
              <a:t>Arfaan</a:t>
            </a:r>
            <a:r>
              <a:rPr lang="nb-NO" sz="2400" dirty="0">
                <a:solidFill>
                  <a:srgbClr val="0D38CD"/>
                </a:solidFill>
              </a:rPr>
              <a:t> Khan </a:t>
            </a:r>
          </a:p>
          <a:p>
            <a:r>
              <a:rPr lang="nb-NO" sz="2400" dirty="0">
                <a:solidFill>
                  <a:srgbClr val="0D38CD"/>
                </a:solidFill>
              </a:rPr>
              <a:t>Eivind Torgersen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36356" y="5064115"/>
            <a:ext cx="896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Funded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 by 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Economic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 and Social Research 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Council</a:t>
            </a:r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https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://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www.lancaster.ac.uk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fss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projects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linguistics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multicultural</a:t>
            </a:r>
            <a:r>
              <a:rPr lang="nb-NO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nb-NO" b="1" dirty="0" err="1">
                <a:solidFill>
                  <a:schemeClr val="accent2">
                    <a:lumMod val="75000"/>
                  </a:schemeClr>
                </a:solidFill>
              </a:rPr>
              <a:t>overview.htm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1CB9-DABD-474A-B2A5-7802D2C4E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406" y="5807883"/>
            <a:ext cx="2260111" cy="5838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C145DF-236F-D548-9B61-71A52C483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9661" y="34039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3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1"/>
          <p:cNvSpPr txBox="1">
            <a:spLocks noChangeArrowheads="1"/>
          </p:cNvSpPr>
          <p:nvPr/>
        </p:nvSpPr>
        <p:spPr bwMode="auto">
          <a:xfrm>
            <a:off x="749690" y="662915"/>
            <a:ext cx="9668901" cy="877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From Sociolinguistic Research to English Language Teaching</a:t>
            </a:r>
          </a:p>
          <a:p>
            <a:pPr eaLnBrk="1" hangingPunct="1"/>
            <a:endParaRPr lang="en-GB" sz="2800" dirty="0"/>
          </a:p>
          <a:p>
            <a:pPr algn="ctr" eaLnBrk="1" hangingPunct="1"/>
            <a:r>
              <a:rPr lang="en-GB" dirty="0">
                <a:solidFill>
                  <a:srgbClr val="0D38CD"/>
                </a:solidFill>
              </a:rPr>
              <a:t>January – December 2011</a:t>
            </a:r>
          </a:p>
          <a:p>
            <a:pPr eaLnBrk="1" hangingPunct="1"/>
            <a:endParaRPr lang="en-GB" dirty="0"/>
          </a:p>
          <a:p>
            <a:pPr eaLnBrk="1" hangingPunct="1"/>
            <a:r>
              <a:rPr lang="en-GB" dirty="0">
                <a:solidFill>
                  <a:srgbClr val="0D38CD"/>
                </a:solidFill>
              </a:rPr>
              <a:t>Investigators:</a:t>
            </a:r>
          </a:p>
          <a:p>
            <a:pPr eaLnBrk="1" hangingPunct="1"/>
            <a:r>
              <a:rPr lang="en-GB" i="1" dirty="0">
                <a:solidFill>
                  <a:srgbClr val="0D38CD"/>
                </a:solidFill>
              </a:rPr>
              <a:t> </a:t>
            </a:r>
            <a:r>
              <a:rPr lang="en-GB" dirty="0">
                <a:solidFill>
                  <a:srgbClr val="0D38CD"/>
                </a:solidFill>
              </a:rPr>
              <a:t>Jenny Cheshire (Queen Mary, University of London) </a:t>
            </a:r>
          </a:p>
          <a:p>
            <a:pPr eaLnBrk="1" hangingPunct="1"/>
            <a:r>
              <a:rPr lang="en-GB" dirty="0">
                <a:solidFill>
                  <a:srgbClr val="0D38CD"/>
                </a:solidFill>
              </a:rPr>
              <a:t> Sue Fox (Queen Mary, University of London; now at Bern) </a:t>
            </a:r>
          </a:p>
          <a:p>
            <a:pPr eaLnBrk="1" hangingPunct="1"/>
            <a:r>
              <a:rPr lang="en-GB" dirty="0">
                <a:solidFill>
                  <a:srgbClr val="0D38CD"/>
                </a:solidFill>
              </a:rPr>
              <a:t> Paul </a:t>
            </a:r>
            <a:r>
              <a:rPr lang="en-GB" dirty="0" err="1">
                <a:solidFill>
                  <a:srgbClr val="0D38CD"/>
                </a:solidFill>
              </a:rPr>
              <a:t>Kerswill</a:t>
            </a:r>
            <a:r>
              <a:rPr lang="en-GB" dirty="0">
                <a:solidFill>
                  <a:srgbClr val="0D38CD"/>
                </a:solidFill>
              </a:rPr>
              <a:t> (Lancaster University; now at York)</a:t>
            </a:r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1800" dirty="0">
                <a:solidFill>
                  <a:srgbClr val="0D38CD"/>
                </a:solidFill>
              </a:rPr>
              <a:t>Follow-on Grant from the Economic and Social Research Council</a:t>
            </a:r>
          </a:p>
          <a:p>
            <a:pPr eaLnBrk="1" hangingPunct="1"/>
            <a:endParaRPr lang="en-GB" sz="1800" dirty="0"/>
          </a:p>
          <a:p>
            <a:pPr eaLnBrk="1" hangingPunct="1"/>
            <a:r>
              <a:rPr lang="en-GB" sz="1800" dirty="0">
                <a:hlinkClick r:id="rId5"/>
              </a:rPr>
              <a:t>https://www.qmul.ac.uk/sllf/linguistics/research/socio/english-language-teaching/</a:t>
            </a:r>
            <a:r>
              <a:rPr lang="en-GB" sz="1800" dirty="0"/>
              <a:t> </a:t>
            </a:r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2000" dirty="0"/>
              <a:t>	</a:t>
            </a:r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algn="ctr" eaLnBrk="1" hangingPunct="1"/>
            <a:endParaRPr lang="en-GB" sz="2800" b="1" i="1" dirty="0"/>
          </a:p>
          <a:p>
            <a:pPr eaLnBrk="1" hangingPunct="1"/>
            <a:endParaRPr lang="en-US" sz="2800" dirty="0"/>
          </a:p>
        </p:txBody>
      </p:sp>
      <p:sp>
        <p:nvSpPr>
          <p:cNvPr id="45059" name="AutoShape 2" descr="data:image/jpg;base64,/9j/4AAQSkZJRgABAQAAAQABAAD/2wCEAAkGBhESERUUEhEWFRQWGR8aGBgXGBgfIBwWJB8fIR8aJCAaJychHx4kJRoeIi8lJyg1LTMuIyo9NTA2Nyo3LCkBCQoKDgwOGg8PGjAkHyU1LSwsLCwxNSosLCwtLCwsLSwvLCwpLCwsLDQsLCksKSwvLCwpLCwsLSwsLCwsLDQsLP/AABEIAGQAeAMBIgACEQEDEQH/xAAbAAABBQEBAAAAAAAAAAAAAAAAAQMEBQYCB//EAD8QAAIBAgQCBQoFAgUFAQAAAAECAwQRAAUSIRMxBgciQVEUFzI1U2FxcrLRQlSSk9KBkSNSYrHBJDN0obMl/8QAGQEAAwEBAQAAAAAAAAAAAAAAAAECAwQF/8QAJxEAAgIBAwQBBAMAAAAAAAAAAAECESExQVESEzKBBAMicfBCYcH/2gAMAwEAAhEDEQA/AGOsHrBzGnzGoihqmSNGAVQqbdlT3i/fjO+dPNvzj/pj/jhetT1tVfMv0LjroT0fo6tKgTCoV6eB5iY5I7MF/DZoyVO/PUceglFRTaMW3Zx5082/OP8Apj/jg86ebfnH/TH/ABxHyuPK5ZAkgqogQ3baeEqGCki4EKmxItse/GcxajHgm2avzp5t+cf9Mf8AHB5082/OP+mP+OMpjU5tlFLQmKOeGWaV40lkIk4aqGFwijS2ogc2Jtfa2E4xWw7Z15082/OP+mP+ODzp5t+cf9Mf8cU/SSjp4qhkppTLDZSjEqTYqDY6dri9j8MVuGoRewrZqvOnm35x/wBMf8cHnTzb84/6Y/4466GZFRVaziYVCvBA8xMckdnC/h0tGSp356jgyzo9SVtPUNTcaKeniMpSV0kV4x6VmVEIYe8W3/tNQWw8nPnTzb84/wCmP+ODzp5t+cf9Mf8AHGUwYvojwK2avzp5t+cf9Mf8cHnTzb84/wCmP+OGW6PQ0tPFNWa2ecaoYIyFPD9o7kNpU9wC3PiMMquXy08xCSwTxrqjBlV0k7QBXtKGDWNxY72OJqPA7Zrur7rBzGozGnimqmeN2IZSqb9lj3C/dgxnuqv1tS/M30Ngxy/XSUsGkNA61PW1V8y/QuJvVW6hswLglfIZdQBsSLrcAkGx99j8MQutT1tVfMv0LhOh/SOjpEn4sdQ7zwtC2gxhVVjzGo3J2HMWx06/TRnuQVq6LyaoVIpEmITQZJVkuBIpYLpiTS1rm57gR34qaGVFlRpE1orKXS9tSgi637rjbF9Q1WURyI7RVsgUg6GNOA1jextvY9+KPM6zjTSy2txHZ7eGpibbeF7YtCY9nlXBLUSPTw8GJj2Y730iw/53tjZ5N02o6mCOkzaEsEASOpT00Xuvbew8Re/ep5nz3GnzXM8vqXWVxUxPoRZERY2DFVC6lYsNNwo5g/8AGFJLQEyL0z6M+Q1PCEgljZRJHIPxRtyO23d3bYj5jmFM9NTxxU3Dmj1cWXVfiX5bd1sJ0izw1U2vToRUWONLk6IkFlW55nxPjirw0nSsDb9VpXXXagSvkM1wpAJG17EggH32PwxKIjjyh58tUqJG4NZxG1yov4QCoVRG19yEBNx4Yquh/SOjo1mMkdQ7zQvC2jhBQrcyLm5NgOYw30Y6Uw0c0y8OSWjnjMckbaAzC2x2OkEEm2/I4zadtjKHLJ40mjaWPixqwLpe2pe9b92HM1qYZKiR4ouFCzXWO99K+F/74YrOHrbha+H+HiadVvfp2/thjGtbkm/66x/+ghX/ALZgj4duWjfl7sYHGkHSeKemjp61Hbgi0M8RXWiezZW2dNttwR445p8yoqeKYQrNNNLGY1eRURUVraiFBYlrC17jniI3FUU8sk9Vfral+ZvobBg6q/W1L8zfQ2ExzfI8jSGgvWp62qvmX6FwuQ5dFJl88oolmmiliVe1U7q+q91ikUbadiLe/Cdanraq+ZfoXHGT1UAy6eFqpY5ZpYnA0zbKmq9yikXOra18dC8F6M9wg6PCqrqelWAUrso4wDOwHNy4EjMw7BHZJ54hDNKMSkeRqafcC7y8S29n1BgNfIkBdPdbE6izqOjqaapWfyqVSeNs4Xh2CLGDIoJOnVvy5eBvDjyyh42o1g8mvfTolE2j/JbQY9fdfXbv92H+QHEyuKnoY6mWMSyVDusKMWCKiWDSHSQWYlgAL27zfkFjy2Kpop544xFLTaTIqlijxMdOoBySrqedjYg8hhI81hqKGOllkEUlO7tC7BijI9tcbaAWUgqCCAR3HxwR5pFTUc8EcgllqdAdlDhEiU6tILhWZmPPsgADvwZ9/v8AgFjmnRqCWjSWlTRURwrLUQhnOqJuUyayzWXkwvtcH4xqLII6uaggijWJpk1SuDIeTPqazsQLKnIW393JmtzzgVFNNSzq7xQxobK4GpRZlIcC6sDb3jE+q6X08VfS1VJFpjjQa4d+yWL8SME93aNjy5fDC+4MFQczoxLYUYNPe19cnFKf59WrTrtvbTp7rd+Lek6OU1Nmj09WBLTIpcvd1PC06lcaGG9iL8xz2xTyZdRGW61gFOTcLol4wS/o6dPDL22vrt3+7FjUdIYaqqq55ZUp+JCYoVYObAgKoOhW2CrufE7Xw3/QDmR9EEGatS1ILRRSaXsSNalgsdiCCNRdTsccdHMtp5c3Wmlp0MTzPGVDzDSF1bhg+q/Z/ESPdifRdLad/IC7iOWN4zUyFWOqOBv8IDSDclWN/eq3O2ImR5jTRZz5S1QogSZ5Q2iUllYtZbab6hqF7gDbY4n7s/gMFfkmWRTLU1UsemCnRW4SMw1SOdKRhnLMFJBJNybDbntBlzGB4pFNLGkhKmN4zINO/aUhnYMCOR5g9+J2S5tDAtTSyyBoKhFXiop7LodSOFfSSASQRsbHbENqCmSKRjVJI9gIliEtibi7MZEUBQL7De/w3vfIi36q/W1L8zfQ2DB1V+tqX5m+hsGOX5Hkaw0DrU9bVXzL9C4ToJ0eSoZzKilbqkZlZlRpSykx3RlYyFNRUA87X2wvWp62qvmX6Fw5lELS0KxS0VRJGkrSRSwFRuwAZG1AjfSLHmMdH8EZ7lPmOSBI5Jg3DXjPEkUgfidk3sdtN1BXUb8ziuonQSIZFLRh1LqOZS41D4kXGNJ0r6QCqIFRTTR1UY4YBkNrX2LK41GTfc3Go74gUvRisSSNmopWAZW0FPTUEbb8w1rYpPGRGi6XU05gmmgmjqqCV1IKgXp+1dUKc49uxtsRzsbYqcip1hy+orQAZllSGIsARGWGppADtqtYA92558uFq1HlFPRwT8So7DI5U6EV9RUBQLkFbam5C+2+G6OplpUenqadzDUhW0X0tqU9iVGsRcG47weR90pYoZO6MTvXmWmqW4l4ZJIne2qOVF1Ahuek2sVvbfxGI3RGgThVlUyq5pYlKIwuOK7aVYg7ELubHa9r4mU+W1FMkgpqKp4kyGPiShbiNtmCKo3LejqvyvYYpMnzZ6SSVHi1I6tDPE1xdb7i/NXUi4PcRh63QCSdJ6l45I5HMqyAenvpIIOpf8p2tt3HFx0FrHWKvAOyUryKDvpk1RqHHgwBtfFbVCmgSRPJ5+LIi6DPotGrWYOAouxI2B22OLTorSTQxTFqGplFVEYQ0dgNB0tdbg6n7PLlbBKqBGUVXkcAXZ3aw8SxP+5Jxt+mmRaaKNhFo8kkNMzW/wC4hGpZfgX4gB94xmckr46Wp4kkchMerQt1UrJuFZrjmvpW27QGLro9RyRw1MZoaqSOpS1l0AhFYMstipJdd+61icEtbBDHVvUMteiixV1cMpFw1kYi4POxAIxmp52dizsWZtyTzJxpeg3EglFZ5JNOkQaxjsFBIKksSDYC+GosvR6WVqeiqHvYcZyjLGqkFvRUWY6bXvyvh3UhbEjqr9bUvzN9DYMHVX62pfmb6GwmOX5Hkaw0F61PW1V8y/QuHejNPE+WVSTSmKNqmmBcLq0317kXXbxP/o4a61PW1V8y/QuGMoqJ2opoxHTpS6l4ksocXlAOgAq12cXJCqp8SLY6F4L0Z7idYEr+WsjoVMKJCLnUWRFAWQttcuLN/XFrnggYZcZpnRlolIsotqBlKXfVde0FHon7U3SKeR4qZnkgmVVMaSRh9RVLdiTXpOwYWuoNjzxPGYzVESTTQUSQxAQpJKkwHZ3CKqOWci9z2Ta+5wVhAV/RrOUinlNVG8sc8bJPp2cK5BLg9xvY77G/vx30qydYY4GhqfKKRw/AJGkpZgZEZTyILg+Bvh2sqqmJpKphBPFVgxuVBMZ9EmO3ZaNl0qQDYgDvGGpqWaopBPeBKenbQIwXFnc35blme3PV3DlbD3sC2z6OnK5bxpXS1EpGlARfVKV7RYFe0APROM7k9IamrUTsbMxkndr34e7yMbb3Iv3cyMWtZm8klNFNJDROkdoEXTNqUDtabBwCBqvck8/6Y7hesanqa9YqeSOU8KbsteMWXYKCNKW0C4J2sOV8JYQDvTNvKqWCs4iSMrvTymMOADcyRbOqm2hivLkoxMyLLYp8voopZmh1VsoVgPxaEsNV+xc7BrGxPLFFRVUqZdKB5OYZJFVwwcycQBmQjfSLDUQR/W/LHVJUzz0Zi0QR00DajMwddMjbelqJZ2t6IU8uQ54KxQFvlDCr6Qg1UQjLTktEdwHUGyHx3UXPf8DjJSZjOakzlm8o16tX4uJfl/fa39MWnSKqnkaOsM0LsTp4sHEVjJGFOpw4Vg9ip1WF8WFPWTmM5jpozIjgGQh9fHNyCYx2DIed7Wvud8NYz6Aa6Lohy3MhI5Rf+n3VdR9N7CxZf98OZXFCMrzHhyu5Jp7howlv8RrHZ3v3+GInRKaeYPRQrTf9RbVxg9203YAMDYFdyNh774g0+evBDNTIsDxy21vpcltJJUg6ltpJNtvjfA07foC06q/W1L8zfQ2DB1V+tqX5m+hsJjm+R5GkNBetT1tVfMv0LgrxryWmMfKGeUTgdzvYxsfcVBAP9MHWp62qvmX6Fxm6LMJYWLRSMhIsSpIuPA+I9x2x0xVxRm9WI1G4jWUr/hszKreLKFLAfDUv98aTpF28ty503jjWSJ7fhnL6jfwLLYjxAxn63NJptIllZwgsoJ2UHnYclvYchhKLMpob8KRk1CzAHZh4EcmHxGKabEaHLjoyar4nKaeEQg98iajIw+ClQT/THNAL5NVAb6amFm9y6XAJ8BfbGerMwlmIMsjOQLDUSbDwHcB7htjqgzKaBi0MrxkixKki6+B7iPccLpCyfKCMujuLB6mRlPiFjjUkeIubX8QcWOSZ3JSUsMqWZTUTpJG3oyRtFTakYeBA/obYz1dmMszapZGkYCwLEmw7gPAe4bYVs0mMQhMrmIG4j1HSD425Xw+kLNN0lyeKKjEtM+qmqJ1aK/pLaOUNE3+pCbX7xbHEtnyOMR7mGqdpwOY1raNz/pt2b+O2Mv5U+jh6jo1atN9tdrareNtsd0VfLC2qKRka1rqSLjwNuY9x2wulhZz5I/D4uk8PVo1d2u1yPjYg40VH6lqf/Lh+h8UVbm00wVZJWdU9FSeyt+dlGwv7hh1M/qhFwRUSCK1uGHOm3hblhtNgXHVl60p/i/8A82xnaekd1dlF1jUM58ASAP7kgYdy/NZoGLQSvExFiUYqbeFxh6s6RVcqGOWpldCblWdiLjcGx2vgp3YF31V+tqX5m+hsGDqr9bUvzN9DYMcnyPI1hoe3Zx1YZdVTPNNEzSObsRI47gOQNu7ELzM5T7B/3ZPvhcGMeuXJVITzM5T7B/3ZPvg8zOU+wf8Adk++FwYO5LkKQnmZyn2D/uyffB5mcp9g/wC7J98LgwdyXIUhPMzlPsH/AHZPvg8zOU+wf92T74XBg7kuQpCeZnKfYP8AuyffB5mcp9g/7sn3wuDB3JchSE8zOU+wf92T74PMzlPsH/dk++FwYO5LkKQnmZyn2D/uyffB5mcp9g/7sn3wuDB3JchSJmT9WGXUsyTQxMsiG6kyOe4jkTbvwmDBiW29R1R//9k="/>
          <p:cNvSpPr>
            <a:spLocks noChangeAspect="1" noChangeArrowheads="1"/>
          </p:cNvSpPr>
          <p:nvPr/>
        </p:nvSpPr>
        <p:spPr bwMode="auto">
          <a:xfrm>
            <a:off x="1601788" y="-4699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AutoShape 4" descr="data:image/jpg;base64,/9j/4AAQSkZJRgABAQAAAQABAAD/2wCEAAkGBhESERUUEhEWFRQWGR8aGBgXGBgfIBwWJB8fIR8aJCAaJychHx4kJRoeIi8lJyg1LTMuIyo9NTA2Nyo3LCkBCQoKDgwOGg8PGjAkHyU1LSwsLCwxNSosLCwtLCwsLSwvLCwpLCwsLDQsLCksKSwvLCwpLCwsLSwsLCwsLDQsLP/AABEIAGQAeAMBIgACEQEDEQH/xAAbAAABBQEBAAAAAAAAAAAAAAAAAQMEBQYCB//EAD8QAAIBAgQCBQoFAgUFAQAAAAECAwQRAAUSIRMxBgciQVEUFzI1U2FxcrLRQlSSk9KBkSNSYrHBJDN0obMl/8QAGQEAAwEBAQAAAAAAAAAAAAAAAAECAwQF/8QAJxEAAgIBAwQBBAMAAAAAAAAAAAECESExQVESEzKBBAMicfBCYcH/2gAMAwEAAhEDEQA/AGOsHrBzGnzGoihqmSNGAVQqbdlT3i/fjO+dPNvzj/pj/jhetT1tVfMv0LjroT0fo6tKgTCoV6eB5iY5I7MF/DZoyVO/PUceglFRTaMW3Zx5082/OP8Apj/jg86ebfnH/TH/ABxHyuPK5ZAkgqogQ3baeEqGCki4EKmxItse/GcxajHgm2avzp5t+cf9Mf8AHB5082/OP+mP+OMpjU5tlFLQmKOeGWaV40lkIk4aqGFwijS2ogc2Jtfa2E4xWw7Z15082/OP+mP+ODzp5t+cf9Mf8cU/SSjp4qhkppTLDZSjEqTYqDY6dri9j8MVuGoRewrZqvOnm35x/wBMf8cHnTzb84/6Y/4466GZFRVaziYVCvBA8xMckdnC/h0tGSp356jgyzo9SVtPUNTcaKeniMpSV0kV4x6VmVEIYe8W3/tNQWw8nPnTzb84/wCmP+ODzp5t+cf9Mf8AHGUwYvojwK2avzp5t+cf9Mf8cHnTzb84/wCmP+OGW6PQ0tPFNWa2ecaoYIyFPD9o7kNpU9wC3PiMMquXy08xCSwTxrqjBlV0k7QBXtKGDWNxY72OJqPA7Zrur7rBzGozGnimqmeN2IZSqb9lj3C/dgxnuqv1tS/M30Ngxy/XSUsGkNA61PW1V8y/QuJvVW6hswLglfIZdQBsSLrcAkGx99j8MQutT1tVfMv0LhOh/SOjpEn4sdQ7zwtC2gxhVVjzGo3J2HMWx06/TRnuQVq6LyaoVIpEmITQZJVkuBIpYLpiTS1rm57gR34qaGVFlRpE1orKXS9tSgi637rjbF9Q1WURyI7RVsgUg6GNOA1jextvY9+KPM6zjTSy2txHZ7eGpibbeF7YtCY9nlXBLUSPTw8GJj2Y730iw/53tjZ5N02o6mCOkzaEsEASOpT00Xuvbew8Re/ep5nz3GnzXM8vqXWVxUxPoRZERY2DFVC6lYsNNwo5g/8AGFJLQEyL0z6M+Q1PCEgljZRJHIPxRtyO23d3bYj5jmFM9NTxxU3Dmj1cWXVfiX5bd1sJ0izw1U2vToRUWONLk6IkFlW55nxPjirw0nSsDb9VpXXXagSvkM1wpAJG17EggH32PwxKIjjyh58tUqJG4NZxG1yov4QCoVRG19yEBNx4Yquh/SOjo1mMkdQ7zQvC2jhBQrcyLm5NgOYw30Y6Uw0c0y8OSWjnjMckbaAzC2x2OkEEm2/I4zadtjKHLJ40mjaWPixqwLpe2pe9b92HM1qYZKiR4ouFCzXWO99K+F/74YrOHrbha+H+HiadVvfp2/thjGtbkm/66x/+ghX/ALZgj4duWjfl7sYHGkHSeKemjp61Hbgi0M8RXWiezZW2dNttwR445p8yoqeKYQrNNNLGY1eRURUVraiFBYlrC17jniI3FUU8sk9Vfral+ZvobBg6q/W1L8zfQ2ExzfI8jSGgvWp62qvmX6FwuQ5dFJl88oolmmiliVe1U7q+q91ikUbadiLe/Cdanraq+ZfoXHGT1UAy6eFqpY5ZpYnA0zbKmq9yikXOra18dC8F6M9wg6PCqrqelWAUrso4wDOwHNy4EjMw7BHZJ54hDNKMSkeRqafcC7y8S29n1BgNfIkBdPdbE6izqOjqaapWfyqVSeNs4Xh2CLGDIoJOnVvy5eBvDjyyh42o1g8mvfTolE2j/JbQY9fdfXbv92H+QHEyuKnoY6mWMSyVDusKMWCKiWDSHSQWYlgAL27zfkFjy2Kpop544xFLTaTIqlijxMdOoBySrqedjYg8hhI81hqKGOllkEUlO7tC7BijI9tcbaAWUgqCCAR3HxwR5pFTUc8EcgllqdAdlDhEiU6tILhWZmPPsgADvwZ9/v8AgFjmnRqCWjSWlTRURwrLUQhnOqJuUyayzWXkwvtcH4xqLII6uaggijWJpk1SuDIeTPqazsQLKnIW393JmtzzgVFNNSzq7xQxobK4GpRZlIcC6sDb3jE+q6X08VfS1VJFpjjQa4d+yWL8SME93aNjy5fDC+4MFQczoxLYUYNPe19cnFKf59WrTrtvbTp7rd+Lek6OU1Nmj09WBLTIpcvd1PC06lcaGG9iL8xz2xTyZdRGW61gFOTcLol4wS/o6dPDL22vrt3+7FjUdIYaqqq55ZUp+JCYoVYObAgKoOhW2CrufE7Xw3/QDmR9EEGatS1ILRRSaXsSNalgsdiCCNRdTsccdHMtp5c3Wmlp0MTzPGVDzDSF1bhg+q/Z/ESPdifRdLad/IC7iOWN4zUyFWOqOBv8IDSDclWN/eq3O2ImR5jTRZz5S1QogSZ5Q2iUllYtZbab6hqF7gDbY4n7s/gMFfkmWRTLU1UsemCnRW4SMw1SOdKRhnLMFJBJNybDbntBlzGB4pFNLGkhKmN4zINO/aUhnYMCOR5g9+J2S5tDAtTSyyBoKhFXiop7LodSOFfSSASQRsbHbENqCmSKRjVJI9gIliEtibi7MZEUBQL7De/w3vfIi36q/W1L8zfQ2DB1V+tqX5m+hsGOX5Hkaw0DrU9bVXzL9C4ToJ0eSoZzKilbqkZlZlRpSykx3RlYyFNRUA87X2wvWp62qvmX6Fw5lELS0KxS0VRJGkrSRSwFRuwAZG1AjfSLHmMdH8EZ7lPmOSBI5Jg3DXjPEkUgfidk3sdtN1BXUb8ziuonQSIZFLRh1LqOZS41D4kXGNJ0r6QCqIFRTTR1UY4YBkNrX2LK41GTfc3Go74gUvRisSSNmopWAZW0FPTUEbb8w1rYpPGRGi6XU05gmmgmjqqCV1IKgXp+1dUKc49uxtsRzsbYqcip1hy+orQAZllSGIsARGWGppADtqtYA92558uFq1HlFPRwT8So7DI5U6EV9RUBQLkFbam5C+2+G6OplpUenqadzDUhW0X0tqU9iVGsRcG47weR90pYoZO6MTvXmWmqW4l4ZJIne2qOVF1Ahuek2sVvbfxGI3RGgThVlUyq5pYlKIwuOK7aVYg7ELubHa9r4mU+W1FMkgpqKp4kyGPiShbiNtmCKo3LejqvyvYYpMnzZ6SSVHi1I6tDPE1xdb7i/NXUi4PcRh63QCSdJ6l45I5HMqyAenvpIIOpf8p2tt3HFx0FrHWKvAOyUryKDvpk1RqHHgwBtfFbVCmgSRPJ5+LIi6DPotGrWYOAouxI2B22OLTorSTQxTFqGplFVEYQ0dgNB0tdbg6n7PLlbBKqBGUVXkcAXZ3aw8SxP+5Jxt+mmRaaKNhFo8kkNMzW/wC4hGpZfgX4gB94xmckr46Wp4kkchMerQt1UrJuFZrjmvpW27QGLro9RyRw1MZoaqSOpS1l0AhFYMstipJdd+61icEtbBDHVvUMteiixV1cMpFw1kYi4POxAIxmp52dizsWZtyTzJxpeg3EglFZ5JNOkQaxjsFBIKksSDYC+GosvR6WVqeiqHvYcZyjLGqkFvRUWY6bXvyvh3UhbEjqr9bUvzN9DYMHVX62pfmb6GwmOX5Hkaw0F61PW1V8y/QuHejNPE+WVSTSmKNqmmBcLq0317kXXbxP/o4a61PW1V8y/QuGMoqJ2opoxHTpS6l4ksocXlAOgAq12cXJCqp8SLY6F4L0Z7idYEr+WsjoVMKJCLnUWRFAWQttcuLN/XFrnggYZcZpnRlolIsotqBlKXfVde0FHon7U3SKeR4qZnkgmVVMaSRh9RVLdiTXpOwYWuoNjzxPGYzVESTTQUSQxAQpJKkwHZ3CKqOWci9z2Ta+5wVhAV/RrOUinlNVG8sc8bJPp2cK5BLg9xvY77G/vx30qydYY4GhqfKKRw/AJGkpZgZEZTyILg+Bvh2sqqmJpKphBPFVgxuVBMZ9EmO3ZaNl0qQDYgDvGGpqWaopBPeBKenbQIwXFnc35blme3PV3DlbD3sC2z6OnK5bxpXS1EpGlARfVKV7RYFe0APROM7k9IamrUTsbMxkndr34e7yMbb3Iv3cyMWtZm8klNFNJDROkdoEXTNqUDtabBwCBqvck8/6Y7hesanqa9YqeSOU8KbsteMWXYKCNKW0C4J2sOV8JYQDvTNvKqWCs4iSMrvTymMOADcyRbOqm2hivLkoxMyLLYp8voopZmh1VsoVgPxaEsNV+xc7BrGxPLFFRVUqZdKB5OYZJFVwwcycQBmQjfSLDUQR/W/LHVJUzz0Zi0QR00DajMwddMjbelqJZ2t6IU8uQ54KxQFvlDCr6Qg1UQjLTktEdwHUGyHx3UXPf8DjJSZjOakzlm8o16tX4uJfl/fa39MWnSKqnkaOsM0LsTp4sHEVjJGFOpw4Vg9ip1WF8WFPWTmM5jpozIjgGQh9fHNyCYx2DIed7Wvud8NYz6Aa6Lohy3MhI5Rf+n3VdR9N7CxZf98OZXFCMrzHhyu5Jp7howlv8RrHZ3v3+GInRKaeYPRQrTf9RbVxg9203YAMDYFdyNh774g0+evBDNTIsDxy21vpcltJJUg6ltpJNtvjfA07foC06q/W1L8zfQ2DB1V+tqX5m+hsJjm+R5GkNBetT1tVfMv0LgrxryWmMfKGeUTgdzvYxsfcVBAP9MHWp62qvmX6Fxm6LMJYWLRSMhIsSpIuPA+I9x2x0xVxRm9WI1G4jWUr/hszKreLKFLAfDUv98aTpF28ty503jjWSJ7fhnL6jfwLLYjxAxn63NJptIllZwgsoJ2UHnYclvYchhKLMpob8KRk1CzAHZh4EcmHxGKabEaHLjoyar4nKaeEQg98iajIw+ClQT/THNAL5NVAb6amFm9y6XAJ8BfbGerMwlmIMsjOQLDUSbDwHcB7htjqgzKaBi0MrxkixKki6+B7iPccLpCyfKCMujuLB6mRlPiFjjUkeIubX8QcWOSZ3JSUsMqWZTUTpJG3oyRtFTakYeBA/obYz1dmMszapZGkYCwLEmw7gPAe4bYVs0mMQhMrmIG4j1HSD425Xw+kLNN0lyeKKjEtM+qmqJ1aK/pLaOUNE3+pCbX7xbHEtnyOMR7mGqdpwOY1raNz/pt2b+O2Mv5U+jh6jo1atN9tdrareNtsd0VfLC2qKRka1rqSLjwNuY9x2wulhZz5I/D4uk8PVo1d2u1yPjYg40VH6lqf/Lh+h8UVbm00wVZJWdU9FSeyt+dlGwv7hh1M/qhFwRUSCK1uGHOm3hblhtNgXHVl60p/i/8A82xnaekd1dlF1jUM58ASAP7kgYdy/NZoGLQSvExFiUYqbeFxh6s6RVcqGOWpldCblWdiLjcGx2vgp3YF31V+tqX5m+hsGDqr9bUvzN9DYMcnyPI1hoe3Zx1YZdVTPNNEzSObsRI47gOQNu7ELzM5T7B/3ZPvhcGMeuXJVITzM5T7B/3ZPvg8zOU+wf8Adk++FwYO5LkKQnmZyn2D/uyffB5mcp9g/wC7J98LgwdyXIUhPMzlPsH/AHZPvg8zOU+wf92T74XBg7kuQpCeZnKfYP8AuyffB5mcp9g/7sn3wuDB3JchSE8zOU+wf92T74PMzlPsH/dk++FwYO5LkKQnmZyn2D/uyffB5mcp9g/7sn3wuDB3JchSJmT9WGXUsyTQxMsiG6kyOe4jkTbvwmDBiW29R1R//9k="/>
          <p:cNvSpPr>
            <a:spLocks noChangeAspect="1" noChangeArrowheads="1"/>
          </p:cNvSpPr>
          <p:nvPr/>
        </p:nvSpPr>
        <p:spPr bwMode="auto">
          <a:xfrm>
            <a:off x="1601788" y="-4699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AutoShape 6" descr="data:image/jpg;base64,/9j/4AAQSkZJRgABAQAAAQABAAD/2wCEAAkGBhESERUUEhEWFRQWGR8aGBgXGBgfIBwWJB8fIR8aJCAaJychHx4kJRoeIi8lJyg1LTMuIyo9NTA2Nyo3LCkBCQoKDgwOGg8PGjAkHyU1LSwsLCwxNSosLCwtLCwsLSwvLCwpLCwsLDQsLCksKSwvLCwpLCwsLSwsLCwsLDQsLP/AABEIAGQAeAMBIgACEQEDEQH/xAAbAAABBQEBAAAAAAAAAAAAAAAAAQMEBQYCB//EAD8QAAIBAgQCBQoFAgUFAQAAAAECAwQRAAUSIRMxBgciQVEUFzI1U2FxcrLRQlSSk9KBkSNSYrHBJDN0obMl/8QAGQEAAwEBAQAAAAAAAAAAAAAAAAECAwQF/8QAJxEAAgIBAwQBBAMAAAAAAAAAAAECESExQVESEzKBBAMicfBCYcH/2gAMAwEAAhEDEQA/AGOsHrBzGnzGoihqmSNGAVQqbdlT3i/fjO+dPNvzj/pj/jhetT1tVfMv0LjroT0fo6tKgTCoV6eB5iY5I7MF/DZoyVO/PUceglFRTaMW3Zx5082/OP8Apj/jg86ebfnH/TH/ABxHyuPK5ZAkgqogQ3baeEqGCki4EKmxItse/GcxajHgm2avzp5t+cf9Mf8AHB5082/OP+mP+OMpjU5tlFLQmKOeGWaV40lkIk4aqGFwijS2ogc2Jtfa2E4xWw7Z15082/OP+mP+ODzp5t+cf9Mf8cU/SSjp4qhkppTLDZSjEqTYqDY6dri9j8MVuGoRewrZqvOnm35x/wBMf8cHnTzb84/6Y/4466GZFRVaziYVCvBA8xMckdnC/h0tGSp356jgyzo9SVtPUNTcaKeniMpSV0kV4x6VmVEIYe8W3/tNQWw8nPnTzb84/wCmP+ODzp5t+cf9Mf8AHGUwYvojwK2avzp5t+cf9Mf8cHnTzb84/wCmP+OGW6PQ0tPFNWa2ecaoYIyFPD9o7kNpU9wC3PiMMquXy08xCSwTxrqjBlV0k7QBXtKGDWNxY72OJqPA7Zrur7rBzGozGnimqmeN2IZSqb9lj3C/dgxnuqv1tS/M30Ngxy/XSUsGkNA61PW1V8y/QuJvVW6hswLglfIZdQBsSLrcAkGx99j8MQutT1tVfMv0LhOh/SOjpEn4sdQ7zwtC2gxhVVjzGo3J2HMWx06/TRnuQVq6LyaoVIpEmITQZJVkuBIpYLpiTS1rm57gR34qaGVFlRpE1orKXS9tSgi637rjbF9Q1WURyI7RVsgUg6GNOA1jextvY9+KPM6zjTSy2txHZ7eGpibbeF7YtCY9nlXBLUSPTw8GJj2Y730iw/53tjZ5N02o6mCOkzaEsEASOpT00Xuvbew8Re/ep5nz3GnzXM8vqXWVxUxPoRZERY2DFVC6lYsNNwo5g/8AGFJLQEyL0z6M+Q1PCEgljZRJHIPxRtyO23d3bYj5jmFM9NTxxU3Dmj1cWXVfiX5bd1sJ0izw1U2vToRUWONLk6IkFlW55nxPjirw0nSsDb9VpXXXagSvkM1wpAJG17EggH32PwxKIjjyh58tUqJG4NZxG1yov4QCoVRG19yEBNx4Yquh/SOjo1mMkdQ7zQvC2jhBQrcyLm5NgOYw30Y6Uw0c0y8OSWjnjMckbaAzC2x2OkEEm2/I4zadtjKHLJ40mjaWPixqwLpe2pe9b92HM1qYZKiR4ouFCzXWO99K+F/74YrOHrbha+H+HiadVvfp2/thjGtbkm/66x/+ghX/ALZgj4duWjfl7sYHGkHSeKemjp61Hbgi0M8RXWiezZW2dNttwR445p8yoqeKYQrNNNLGY1eRURUVraiFBYlrC17jniI3FUU8sk9Vfral+ZvobBg6q/W1L8zfQ2ExzfI8jSGgvWp62qvmX6FwuQ5dFJl88oolmmiliVe1U7q+q91ikUbadiLe/Cdanraq+ZfoXHGT1UAy6eFqpY5ZpYnA0zbKmq9yikXOra18dC8F6M9wg6PCqrqelWAUrso4wDOwHNy4EjMw7BHZJ54hDNKMSkeRqafcC7y8S29n1BgNfIkBdPdbE6izqOjqaapWfyqVSeNs4Xh2CLGDIoJOnVvy5eBvDjyyh42o1g8mvfTolE2j/JbQY9fdfXbv92H+QHEyuKnoY6mWMSyVDusKMWCKiWDSHSQWYlgAL27zfkFjy2Kpop544xFLTaTIqlijxMdOoBySrqedjYg8hhI81hqKGOllkEUlO7tC7BijI9tcbaAWUgqCCAR3HxwR5pFTUc8EcgllqdAdlDhEiU6tILhWZmPPsgADvwZ9/v8AgFjmnRqCWjSWlTRURwrLUQhnOqJuUyayzWXkwvtcH4xqLII6uaggijWJpk1SuDIeTPqazsQLKnIW393JmtzzgVFNNSzq7xQxobK4GpRZlIcC6sDb3jE+q6X08VfS1VJFpjjQa4d+yWL8SME93aNjy5fDC+4MFQczoxLYUYNPe19cnFKf59WrTrtvbTp7rd+Lek6OU1Nmj09WBLTIpcvd1PC06lcaGG9iL8xz2xTyZdRGW61gFOTcLol4wS/o6dPDL22vrt3+7FjUdIYaqqq55ZUp+JCYoVYObAgKoOhW2CrufE7Xw3/QDmR9EEGatS1ILRRSaXsSNalgsdiCCNRdTsccdHMtp5c3Wmlp0MTzPGVDzDSF1bhg+q/Z/ESPdifRdLad/IC7iOWN4zUyFWOqOBv8IDSDclWN/eq3O2ImR5jTRZz5S1QogSZ5Q2iUllYtZbab6hqF7gDbY4n7s/gMFfkmWRTLU1UsemCnRW4SMw1SOdKRhnLMFJBJNybDbntBlzGB4pFNLGkhKmN4zINO/aUhnYMCOR5g9+J2S5tDAtTSyyBoKhFXiop7LodSOFfSSASQRsbHbENqCmSKRjVJI9gIliEtibi7MZEUBQL7De/w3vfIi36q/W1L8zfQ2DB1V+tqX5m+hsGOX5Hkaw0DrU9bVXzL9C4ToJ0eSoZzKilbqkZlZlRpSykx3RlYyFNRUA87X2wvWp62qvmX6Fw5lELS0KxS0VRJGkrSRSwFRuwAZG1AjfSLHmMdH8EZ7lPmOSBI5Jg3DXjPEkUgfidk3sdtN1BXUb8ziuonQSIZFLRh1LqOZS41D4kXGNJ0r6QCqIFRTTR1UY4YBkNrX2LK41GTfc3Go74gUvRisSSNmopWAZW0FPTUEbb8w1rYpPGRGi6XU05gmmgmjqqCV1IKgXp+1dUKc49uxtsRzsbYqcip1hy+orQAZllSGIsARGWGppADtqtYA92558uFq1HlFPRwT8So7DI5U6EV9RUBQLkFbam5C+2+G6OplpUenqadzDUhW0X0tqU9iVGsRcG47weR90pYoZO6MTvXmWmqW4l4ZJIne2qOVF1Ahuek2sVvbfxGI3RGgThVlUyq5pYlKIwuOK7aVYg7ELubHa9r4mU+W1FMkgpqKp4kyGPiShbiNtmCKo3LejqvyvYYpMnzZ6SSVHi1I6tDPE1xdb7i/NXUi4PcRh63QCSdJ6l45I5HMqyAenvpIIOpf8p2tt3HFx0FrHWKvAOyUryKDvpk1RqHHgwBtfFbVCmgSRPJ5+LIi6DPotGrWYOAouxI2B22OLTorSTQxTFqGplFVEYQ0dgNB0tdbg6n7PLlbBKqBGUVXkcAXZ3aw8SxP+5Jxt+mmRaaKNhFo8kkNMzW/wC4hGpZfgX4gB94xmckr46Wp4kkchMerQt1UrJuFZrjmvpW27QGLro9RyRw1MZoaqSOpS1l0AhFYMstipJdd+61icEtbBDHVvUMteiixV1cMpFw1kYi4POxAIxmp52dizsWZtyTzJxpeg3EglFZ5JNOkQaxjsFBIKksSDYC+GosvR6WVqeiqHvYcZyjLGqkFvRUWY6bXvyvh3UhbEjqr9bUvzN9DYMHVX62pfmb6GwmOX5Hkaw0F61PW1V8y/QuHejNPE+WVSTSmKNqmmBcLq0317kXXbxP/o4a61PW1V8y/QuGMoqJ2opoxHTpS6l4ksocXlAOgAq12cXJCqp8SLY6F4L0Z7idYEr+WsjoVMKJCLnUWRFAWQttcuLN/XFrnggYZcZpnRlolIsotqBlKXfVde0FHon7U3SKeR4qZnkgmVVMaSRh9RVLdiTXpOwYWuoNjzxPGYzVESTTQUSQxAQpJKkwHZ3CKqOWci9z2Ta+5wVhAV/RrOUinlNVG8sc8bJPp2cK5BLg9xvY77G/vx30qydYY4GhqfKKRw/AJGkpZgZEZTyILg+Bvh2sqqmJpKphBPFVgxuVBMZ9EmO3ZaNl0qQDYgDvGGpqWaopBPeBKenbQIwXFnc35blme3PV3DlbD3sC2z6OnK5bxpXS1EpGlARfVKV7RYFe0APROM7k9IamrUTsbMxkndr34e7yMbb3Iv3cyMWtZm8klNFNJDROkdoEXTNqUDtabBwCBqvck8/6Y7hesanqa9YqeSOU8KbsteMWXYKCNKW0C4J2sOV8JYQDvTNvKqWCs4iSMrvTymMOADcyRbOqm2hivLkoxMyLLYp8voopZmh1VsoVgPxaEsNV+xc7BrGxPLFFRVUqZdKB5OYZJFVwwcycQBmQjfSLDUQR/W/LHVJUzz0Zi0QR00DajMwddMjbelqJZ2t6IU8uQ54KxQFvlDCr6Qg1UQjLTktEdwHUGyHx3UXPf8DjJSZjOakzlm8o16tX4uJfl/fa39MWnSKqnkaOsM0LsTp4sHEVjJGFOpw4Vg9ip1WF8WFPWTmM5jpozIjgGQh9fHNyCYx2DIed7Wvud8NYz6Aa6Lohy3MhI5Rf+n3VdR9N7CxZf98OZXFCMrzHhyu5Jp7howlv8RrHZ3v3+GInRKaeYPRQrTf9RbVxg9203YAMDYFdyNh774g0+evBDNTIsDxy21vpcltJJUg6ltpJNtvjfA07foC06q/W1L8zfQ2DB1V+tqX5m+hsJjm+R5GkNBetT1tVfMv0LgrxryWmMfKGeUTgdzvYxsfcVBAP9MHWp62qvmX6Fxm6LMJYWLRSMhIsSpIuPA+I9x2x0xVxRm9WI1G4jWUr/hszKreLKFLAfDUv98aTpF28ty503jjWSJ7fhnL6jfwLLYjxAxn63NJptIllZwgsoJ2UHnYclvYchhKLMpob8KRk1CzAHZh4EcmHxGKabEaHLjoyar4nKaeEQg98iajIw+ClQT/THNAL5NVAb6amFm9y6XAJ8BfbGerMwlmIMsjOQLDUSbDwHcB7htjqgzKaBi0MrxkixKki6+B7iPccLpCyfKCMujuLB6mRlPiFjjUkeIubX8QcWOSZ3JSUsMqWZTUTpJG3oyRtFTakYeBA/obYz1dmMszapZGkYCwLEmw7gPAe4bYVs0mMQhMrmIG4j1HSD425Xw+kLNN0lyeKKjEtM+qmqJ1aK/pLaOUNE3+pCbX7xbHEtnyOMR7mGqdpwOY1raNz/pt2b+O2Mv5U+jh6jo1atN9tdrareNtsd0VfLC2qKRka1rqSLjwNuY9x2wulhZz5I/D4uk8PVo1d2u1yPjYg40VH6lqf/Lh+h8UVbm00wVZJWdU9FSeyt+dlGwv7hh1M/qhFwRUSCK1uGHOm3hblhtNgXHVl60p/i/8A82xnaekd1dlF1jUM58ASAP7kgYdy/NZoGLQSvExFiUYqbeFxh6s6RVcqGOWpldCblWdiLjcGx2vgp3YF31V+tqX5m+hsGDqr9bUvzN9DYMcnyPI1hoe3Zx1YZdVTPNNEzSObsRI47gOQNu7ELzM5T7B/3ZPvhcGMeuXJVITzM5T7B/3ZPvg8zOU+wf8Adk++FwYO5LkKQnmZyn2D/uyffB5mcp9g/wC7J98LgwdyXIUhPMzlPsH/AHZPvg8zOU+wf92T74XBg7kuQpCeZnKfYP8AuyffB5mcp9g/7sn3wuDB3JchSE8zOU+wf92T74PMzlPsH/dk++FwYO5LkKQnmZyn2D/uyffB5mcp9g/7sn3wuDB3JchSJmT9WGXUsyTQxMsiG6kyOe4jkTbvwmDBiW29R1R//9k="/>
          <p:cNvSpPr>
            <a:spLocks noChangeAspect="1" noChangeArrowheads="1"/>
          </p:cNvSpPr>
          <p:nvPr/>
        </p:nvSpPr>
        <p:spPr bwMode="auto">
          <a:xfrm>
            <a:off x="1601788" y="-469900"/>
            <a:ext cx="1143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2" name="Picture 5" descr="esrc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90" y="5387925"/>
            <a:ext cx="1594604" cy="13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3EC74-B081-1C45-BF9E-609807803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3565" y="5798594"/>
            <a:ext cx="2260111" cy="5838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76B786-DF2B-9D43-8963-E90735194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8591" y="3473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3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49340E-1B03-804A-95F8-01EC733F3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With whom were we trying to engage and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A7D73-54CB-3A4F-A914-838564812CAA}"/>
              </a:ext>
            </a:extLst>
          </p:cNvPr>
          <p:cNvSpPr txBox="1"/>
          <p:nvPr/>
        </p:nvSpPr>
        <p:spPr>
          <a:xfrm>
            <a:off x="719670" y="1761067"/>
            <a:ext cx="10930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38CD"/>
                </a:solidFill>
              </a:rPr>
              <a:t>Advisory group</a:t>
            </a:r>
          </a:p>
          <a:p>
            <a:endParaRPr lang="en-US" sz="2400" b="1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We worked with an advisory group of 14 teachers, from the north and south of England</a:t>
            </a:r>
          </a:p>
          <a:p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2 of the teachers were also experienced examiners for GCE A level English Language and GCSE English Language</a:t>
            </a:r>
          </a:p>
          <a:p>
            <a:endParaRPr lang="en-US" sz="2400" dirty="0">
              <a:solidFill>
                <a:srgbClr val="0D38C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1 of the teacher/examiners writes textbooks for A level English Language and GCSE Spoken English Language</a:t>
            </a:r>
          </a:p>
          <a:p>
            <a:endParaRPr lang="en-US" sz="2400" b="1" dirty="0">
              <a:solidFill>
                <a:srgbClr val="0D38CD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E35D2-AFC8-BE4D-A0E4-28370BA7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022" y="5746750"/>
            <a:ext cx="2260111" cy="5838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6299CD-F0E0-554D-88A7-61EBFB46D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446" y="56322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803275" y="762000"/>
            <a:ext cx="10366472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endParaRPr lang="en-GB" i="1" dirty="0"/>
          </a:p>
          <a:p>
            <a:pPr algn="ctr" eaLnBrk="1" hangingPunct="1"/>
            <a:r>
              <a:rPr lang="en-GB" dirty="0"/>
              <a:t>        </a:t>
            </a:r>
          </a:p>
          <a:p>
            <a:pPr algn="ctr" eaLnBrk="1" hangingPunct="1"/>
            <a:r>
              <a:rPr lang="en-GB" dirty="0"/>
              <a:t>         Website			        	        Linguistics Research Digest   								</a:t>
            </a:r>
          </a:p>
          <a:p>
            <a:pPr eaLnBrk="1" hangingPunct="1"/>
            <a:endParaRPr lang="en-GB" sz="1200" dirty="0">
              <a:hlinkClick r:id="rId5"/>
            </a:endParaRPr>
          </a:p>
          <a:p>
            <a:pPr eaLnBrk="1" hangingPunct="1"/>
            <a:r>
              <a:rPr lang="en-GB" sz="1200" dirty="0">
                <a:hlinkClick r:id="rId5"/>
              </a:rPr>
              <a:t>https://www.qmul.ac.uk/sllf/linguistics/research/socio/english-language-teaching/</a:t>
            </a:r>
            <a:r>
              <a:rPr lang="en-GB" sz="1200" dirty="0"/>
              <a:t>		</a:t>
            </a:r>
            <a:r>
              <a:rPr lang="en-US" sz="1200" dirty="0">
                <a:solidFill>
                  <a:srgbClr val="6B6BCF"/>
                </a:solidFill>
                <a:hlinkClick r:id="rId6"/>
              </a:rPr>
              <a:t>http://linguistics-research-digest.blogspot.com/</a:t>
            </a:r>
            <a:endParaRPr lang="en-US" sz="1200" dirty="0">
              <a:solidFill>
                <a:srgbClr val="6B6BCF"/>
              </a:solidFill>
            </a:endParaRPr>
          </a:p>
          <a:p>
            <a:pPr eaLnBrk="1" hangingPunct="1"/>
            <a:r>
              <a:rPr lang="en-GB" sz="1200" dirty="0"/>
              <a:t> </a:t>
            </a:r>
          </a:p>
          <a:p>
            <a:pPr eaLnBrk="1" hangingPunct="1"/>
            <a:r>
              <a:rPr lang="en-GB" sz="1200" dirty="0"/>
              <a:t>		                          				</a:t>
            </a:r>
            <a:endParaRPr lang="en-GB" sz="1200" dirty="0">
              <a:solidFill>
                <a:srgbClr val="6B6BCF"/>
              </a:solidFill>
            </a:endParaRPr>
          </a:p>
          <a:p>
            <a:pPr eaLnBrk="1" hangingPunct="1"/>
            <a:endParaRPr lang="en-GB" sz="1200" dirty="0">
              <a:solidFill>
                <a:srgbClr val="6B6BCF"/>
              </a:solidFill>
            </a:endParaRPr>
          </a:p>
          <a:p>
            <a:pPr eaLnBrk="1" hangingPunct="1"/>
            <a:endParaRPr lang="en-GB" sz="1200" dirty="0">
              <a:solidFill>
                <a:srgbClr val="6B6BCF"/>
              </a:solidFill>
            </a:endParaRPr>
          </a:p>
          <a:p>
            <a:pPr eaLnBrk="1" hangingPunct="1"/>
            <a:r>
              <a:rPr lang="en-GB" sz="2000" dirty="0"/>
              <a:t>            Data bank 			                       Research summaries</a:t>
            </a:r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endParaRPr lang="en-GB" sz="2000" dirty="0"/>
          </a:p>
          <a:p>
            <a:pPr eaLnBrk="1" hangingPunct="1"/>
            <a:r>
              <a:rPr lang="en-GB" sz="2000" dirty="0"/>
              <a:t>   Sound clips, Transcripts, </a:t>
            </a:r>
          </a:p>
          <a:p>
            <a:pPr eaLnBrk="1" hangingPunct="1"/>
            <a:r>
              <a:rPr lang="en-GB" sz="2000" dirty="0"/>
              <a:t>         Discussion points	</a:t>
            </a:r>
          </a:p>
          <a:p>
            <a:pPr eaLnBrk="1" hangingPunct="1"/>
            <a:r>
              <a:rPr lang="en-GB" sz="2000" dirty="0"/>
              <a:t>	   								</a:t>
            </a:r>
          </a:p>
          <a:p>
            <a:pPr eaLnBrk="1" hangingPunct="1"/>
            <a:r>
              <a:rPr lang="en-GB" sz="2000" dirty="0"/>
              <a:t>											</a:t>
            </a:r>
          </a:p>
          <a:p>
            <a:pPr eaLnBrk="1" hangingPunct="1"/>
            <a:r>
              <a:rPr lang="en-GB" sz="2000" dirty="0"/>
              <a:t>Links to UK GCSE 					Links to GCE A Level curricula 								Language Investigations</a:t>
            </a:r>
          </a:p>
          <a:p>
            <a:pPr eaLnBrk="1" hangingPunct="1"/>
            <a:endParaRPr lang="en-GB" i="1" dirty="0"/>
          </a:p>
          <a:p>
            <a:pPr eaLnBrk="1" hangingPunct="1"/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839788" y="1488863"/>
            <a:ext cx="2735262" cy="681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47580" y="1527753"/>
            <a:ext cx="5122167" cy="7921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1847057" y="2671764"/>
            <a:ext cx="1223962" cy="1588"/>
          </a:xfrm>
          <a:prstGeom prst="straightConnector1">
            <a:avLst/>
          </a:prstGeom>
          <a:ln>
            <a:solidFill>
              <a:srgbClr val="0D38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4" idx="2"/>
          </p:cNvCxnSpPr>
          <p:nvPr/>
        </p:nvCxnSpPr>
        <p:spPr>
          <a:xfrm flipH="1">
            <a:off x="8608663" y="2319916"/>
            <a:ext cx="1" cy="891599"/>
          </a:xfrm>
          <a:prstGeom prst="straightConnector1">
            <a:avLst/>
          </a:prstGeom>
          <a:ln w="15875">
            <a:solidFill>
              <a:srgbClr val="0D38CD"/>
            </a:solidFill>
            <a:headEnd w="sm" len="sm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55712" y="3269290"/>
            <a:ext cx="2735262" cy="504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43701" y="3284539"/>
            <a:ext cx="2881313" cy="504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2062957" y="4204097"/>
            <a:ext cx="792162" cy="1588"/>
          </a:xfrm>
          <a:prstGeom prst="straightConnector1">
            <a:avLst/>
          </a:prstGeom>
          <a:ln>
            <a:solidFill>
              <a:srgbClr val="0D38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03274" y="4621421"/>
            <a:ext cx="3313112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4244134" y="3789364"/>
            <a:ext cx="2517210" cy="1126071"/>
          </a:xfrm>
          <a:prstGeom prst="straightConnector1">
            <a:avLst/>
          </a:prstGeom>
          <a:ln w="12700">
            <a:solidFill>
              <a:srgbClr val="0D38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743701" y="5732464"/>
            <a:ext cx="4721468" cy="720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285038" y="4689475"/>
            <a:ext cx="1655762" cy="1588"/>
          </a:xfrm>
          <a:prstGeom prst="straightConnector1">
            <a:avLst/>
          </a:prstGeom>
          <a:ln>
            <a:solidFill>
              <a:srgbClr val="0D38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>
            <a:off x="4244134" y="5231257"/>
            <a:ext cx="2392411" cy="812920"/>
          </a:xfrm>
          <a:prstGeom prst="straightConnector1">
            <a:avLst/>
          </a:prstGeom>
          <a:ln w="12700">
            <a:solidFill>
              <a:srgbClr val="0D38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4403723" y="3808810"/>
            <a:ext cx="2953680" cy="1352111"/>
          </a:xfrm>
          <a:prstGeom prst="straightConnector1">
            <a:avLst/>
          </a:prstGeom>
          <a:ln>
            <a:solidFill>
              <a:srgbClr val="0D38C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1435100" y="762000"/>
            <a:ext cx="1846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6121" y="5806417"/>
            <a:ext cx="4284661" cy="660400"/>
          </a:xfrm>
          <a:prstGeom prst="rect">
            <a:avLst/>
          </a:prstGeom>
          <a:solidFill>
            <a:schemeClr val="tx1">
              <a:alpha val="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5074543" y="6359999"/>
            <a:ext cx="1562002" cy="0"/>
          </a:xfrm>
          <a:prstGeom prst="straightConnector1">
            <a:avLst/>
          </a:prstGeom>
          <a:ln w="9525" cmpd="sng">
            <a:solidFill>
              <a:srgbClr val="0D38C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2459832" y="5357813"/>
            <a:ext cx="0" cy="468587"/>
          </a:xfrm>
          <a:prstGeom prst="straightConnector1">
            <a:avLst/>
          </a:prstGeom>
          <a:ln w="9525" cap="flat">
            <a:solidFill>
              <a:srgbClr val="0D38C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C78C04-40AD-1A40-B7EB-D078F4F7339E}"/>
              </a:ext>
            </a:extLst>
          </p:cNvPr>
          <p:cNvSpPr txBox="1"/>
          <p:nvPr/>
        </p:nvSpPr>
        <p:spPr>
          <a:xfrm>
            <a:off x="696121" y="848446"/>
            <a:ext cx="892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From sociolinguistic teaching to English Language teaching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1CCF24D-B345-504B-896A-2E2A7C0C7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853" y="311150"/>
            <a:ext cx="2260111" cy="5838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13F055-EFA3-AE46-A37C-E7E5BA328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56947" y="38566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ED27-5563-7641-90D7-E1034335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Databank of Spoken English</a:t>
            </a:r>
            <a:br>
              <a:rPr lang="en-GB" sz="2400" dirty="0">
                <a:solidFill>
                  <a:srgbClr val="000090"/>
                </a:solidFill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F1F55-0AD5-BC48-AA98-D1AE8AF858AE}"/>
              </a:ext>
            </a:extLst>
          </p:cNvPr>
          <p:cNvSpPr txBox="1"/>
          <p:nvPr/>
        </p:nvSpPr>
        <p:spPr>
          <a:xfrm>
            <a:off x="719670" y="1744133"/>
            <a:ext cx="1050713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800" dirty="0">
                <a:solidFill>
                  <a:srgbClr val="0D38CD"/>
                </a:solidFill>
              </a:rPr>
              <a:t>12 folders, each with  </a:t>
            </a:r>
          </a:p>
          <a:p>
            <a:pPr lvl="1"/>
            <a:endParaRPr lang="en-GB" sz="2800" dirty="0">
              <a:solidFill>
                <a:srgbClr val="0D38CD"/>
              </a:solidFill>
            </a:endParaRPr>
          </a:p>
          <a:p>
            <a:pPr lvl="1"/>
            <a:r>
              <a:rPr lang="en-GB" sz="2800" dirty="0">
                <a:solidFill>
                  <a:srgbClr val="0D38CD"/>
                </a:solidFill>
              </a:rPr>
              <a:t>	- a sound clip from our London projects</a:t>
            </a:r>
          </a:p>
          <a:p>
            <a:pPr lvl="1"/>
            <a:r>
              <a:rPr lang="en-GB" sz="2800" dirty="0">
                <a:solidFill>
                  <a:srgbClr val="0D38CD"/>
                </a:solidFill>
              </a:rPr>
              <a:t>	- a written transcript of the clip</a:t>
            </a:r>
          </a:p>
          <a:p>
            <a:pPr lvl="1"/>
            <a:r>
              <a:rPr lang="en-GB" sz="2800" dirty="0">
                <a:solidFill>
                  <a:srgbClr val="0D38CD"/>
                </a:solidFill>
              </a:rPr>
              <a:t>	- a set of discussion points</a:t>
            </a:r>
          </a:p>
          <a:p>
            <a:pPr lvl="1"/>
            <a:endParaRPr lang="en-GB" sz="2800" dirty="0">
              <a:solidFill>
                <a:srgbClr val="0D38CD"/>
              </a:solidFill>
            </a:endParaRPr>
          </a:p>
          <a:p>
            <a:pPr lvl="1"/>
            <a:r>
              <a:rPr lang="en-US" sz="2800" dirty="0">
                <a:solidFill>
                  <a:srgbClr val="0D38CD"/>
                </a:solidFill>
              </a:rPr>
              <a:t> - a separate glossary of the linguistic terminology used in the discussion points</a:t>
            </a:r>
          </a:p>
          <a:p>
            <a:pPr lvl="1"/>
            <a:endParaRPr lang="en-GB" sz="2800" dirty="0">
              <a:solidFill>
                <a:srgbClr val="0D38CD"/>
              </a:solidFill>
            </a:endParaRPr>
          </a:p>
          <a:p>
            <a:pPr lvl="1"/>
            <a:r>
              <a:rPr lang="en-GB" sz="2000" dirty="0">
                <a:solidFill>
                  <a:srgbClr val="0D38CD"/>
                </a:solidFill>
                <a:hlinkClick r:id="rId4"/>
              </a:rPr>
              <a:t>https://www.qmul.ac.uk/sllf/linguistics/research/socio/english-language-teaching/databank-of-spoken-english/</a:t>
            </a:r>
            <a:r>
              <a:rPr lang="en-GB" sz="2000" dirty="0">
                <a:solidFill>
                  <a:srgbClr val="0D38CD"/>
                </a:solidFill>
              </a:rPr>
              <a:t> </a:t>
            </a:r>
          </a:p>
          <a:p>
            <a:pPr lvl="1"/>
            <a:endParaRPr lang="en-GB" sz="2800" dirty="0">
              <a:solidFill>
                <a:srgbClr val="0D38CD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A8F7C-B6DD-D748-A1A7-9EE39B25F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720" y="5797550"/>
            <a:ext cx="2260111" cy="5838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4457E8-E86D-984F-81A6-D6775ECAD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3337" y="30888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56FE-88E6-AC49-B0C4-EE1A6709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Linguistics Research Digest</a:t>
            </a:r>
            <a:br>
              <a:rPr lang="en-GB" sz="2400" dirty="0">
                <a:solidFill>
                  <a:srgbClr val="000090"/>
                </a:solidFill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07EDF-FC48-0548-AD42-051D405F041C}"/>
              </a:ext>
            </a:extLst>
          </p:cNvPr>
          <p:cNvSpPr txBox="1"/>
          <p:nvPr/>
        </p:nvSpPr>
        <p:spPr>
          <a:xfrm>
            <a:off x="592667" y="1744133"/>
            <a:ext cx="1053253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B6BCF"/>
                </a:solidFill>
                <a:hlinkClick r:id="rId4"/>
              </a:rPr>
              <a:t>http://linguistics-research-digest.blogspot.com/</a:t>
            </a:r>
            <a:endParaRPr lang="en-US" sz="2800" dirty="0">
              <a:solidFill>
                <a:srgbClr val="6B6BCF"/>
              </a:solidFill>
            </a:endParaRPr>
          </a:p>
          <a:p>
            <a:endParaRPr lang="en-US" sz="2800" dirty="0"/>
          </a:p>
          <a:p>
            <a:pPr>
              <a:buFont typeface="Arial" charset="0"/>
              <a:buChar char="•"/>
            </a:pPr>
            <a:r>
              <a:rPr lang="en-US" sz="2800" dirty="0"/>
              <a:t> </a:t>
            </a:r>
            <a:r>
              <a:rPr lang="en-US" sz="2400" dirty="0">
                <a:solidFill>
                  <a:srgbClr val="0D38CD"/>
                </a:solidFill>
              </a:rPr>
              <a:t>The Digest provides up-to-date reports on recent journal articles in an engaging, jargon-free way </a:t>
            </a: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2400" dirty="0">
                <a:solidFill>
                  <a:srgbClr val="0D38CD"/>
                </a:solidFill>
              </a:rPr>
              <a:t> the chosen articles </a:t>
            </a:r>
            <a:r>
              <a:rPr lang="en-US" sz="2400" dirty="0">
                <a:solidFill>
                  <a:srgbClr val="0D38CD"/>
                </a:solidFill>
              </a:rPr>
              <a:t>are specifically relevant to the specifications for UK GCSE and A-Level English Language</a:t>
            </a: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0D38CD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0D38CD"/>
                </a:solidFill>
              </a:rPr>
              <a:t> the Digest is open to anyone with an interest in language but particularly aimed at helping teachers of English Language to keep abreast with cutting edge research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B26E29-25EC-E345-B1BA-99AE1A05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453" y="5776944"/>
            <a:ext cx="2260111" cy="58383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A8F578-F086-B14D-8216-986994DAE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178" y="57769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24 at 20.53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63500"/>
            <a:ext cx="9712960" cy="70739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B4A69-E32E-6046-8BC4-E043E24C5B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4695" y="33804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b_powerpoint_weiss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9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14687</TotalTime>
  <Words>458</Words>
  <Application>Microsoft Office PowerPoint</Application>
  <PresentationFormat>Widescreen</PresentationFormat>
  <Paragraphs>120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Corbel</vt:lpstr>
      <vt:lpstr>ub_powerpoint_weiss</vt:lpstr>
      <vt:lpstr>Applying sociolinguistic research to the English Language classroom</vt:lpstr>
      <vt:lpstr>Linguistic Innovators: the English of Adolescents in London (2004-7) </vt:lpstr>
      <vt:lpstr>Multicultural London English: the emergence, acquisition and diffusion of a new variety (2007-10)  </vt:lpstr>
      <vt:lpstr>PowerPoint Presentation</vt:lpstr>
      <vt:lpstr>With whom were we trying to engage and why?</vt:lpstr>
      <vt:lpstr>PowerPoint Presentation</vt:lpstr>
      <vt:lpstr>Databank of Spoken English </vt:lpstr>
      <vt:lpstr>Linguistics Research Digest </vt:lpstr>
      <vt:lpstr>PowerPoint Presentation</vt:lpstr>
      <vt:lpstr>PowerPoint Presentation</vt:lpstr>
      <vt:lpstr>Linguistics Research Digest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sociolinguistic research to the English Language classroom</dc:title>
  <dc:creator>Fox, Susan Patricia (ENS)</dc:creator>
  <cp:lastModifiedBy>Zhu Hua</cp:lastModifiedBy>
  <cp:revision>22</cp:revision>
  <dcterms:created xsi:type="dcterms:W3CDTF">2019-07-06T10:45:17Z</dcterms:created>
  <dcterms:modified xsi:type="dcterms:W3CDTF">2019-07-23T09:07:45Z</dcterms:modified>
</cp:coreProperties>
</file>