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8"/>
  </p:notesMasterIdLst>
  <p:sldIdLst>
    <p:sldId id="257" r:id="rId5"/>
    <p:sldId id="327" r:id="rId6"/>
    <p:sldId id="266" r:id="rId7"/>
    <p:sldId id="388" r:id="rId8"/>
    <p:sldId id="362" r:id="rId9"/>
    <p:sldId id="268" r:id="rId10"/>
    <p:sldId id="355" r:id="rId11"/>
    <p:sldId id="365" r:id="rId12"/>
    <p:sldId id="333" r:id="rId13"/>
    <p:sldId id="389" r:id="rId14"/>
    <p:sldId id="387" r:id="rId15"/>
    <p:sldId id="358" r:id="rId16"/>
    <p:sldId id="3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28263-6849-41E2-A2B1-D7FD55D789E5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C93D41B-DBB4-4765-80BB-68AC238E5835}">
      <dgm:prSet phldrT="[Text]" custT="1"/>
      <dgm:spPr/>
      <dgm:t>
        <a:bodyPr/>
        <a:lstStyle/>
        <a:p>
          <a:r>
            <a:rPr lang="en-GB" sz="2400" dirty="0" smtClean="0">
              <a:latin typeface="Calibri" panose="020F0502020204030204" pitchFamily="34" charset="0"/>
            </a:rPr>
            <a:t>Identify your message:</a:t>
          </a:r>
        </a:p>
        <a:p>
          <a:r>
            <a:rPr lang="en-GB" sz="2200" dirty="0" smtClean="0">
              <a:latin typeface="Calibri" panose="020F0502020204030204" pitchFamily="34" charset="0"/>
            </a:rPr>
            <a:t>- What is your point? </a:t>
          </a:r>
        </a:p>
        <a:p>
          <a:r>
            <a:rPr lang="en-GB" sz="2200" dirty="0" smtClean="0">
              <a:latin typeface="Calibri" panose="020F0502020204030204" pitchFamily="34" charset="0"/>
            </a:rPr>
            <a:t>- What do you want to achieve?</a:t>
          </a:r>
          <a:endParaRPr lang="en-GB" sz="2200" dirty="0">
            <a:latin typeface="Calibri" panose="020F0502020204030204" pitchFamily="34" charset="0"/>
          </a:endParaRPr>
        </a:p>
      </dgm:t>
    </dgm:pt>
    <dgm:pt modelId="{C8CA9CD1-35A5-4034-ABD5-E10EADC5D47A}" type="parTrans" cxnId="{51B64F61-A1E3-4446-ABCC-D15A9F114B10}">
      <dgm:prSet/>
      <dgm:spPr/>
      <dgm:t>
        <a:bodyPr/>
        <a:lstStyle/>
        <a:p>
          <a:endParaRPr lang="en-GB"/>
        </a:p>
      </dgm:t>
    </dgm:pt>
    <dgm:pt modelId="{61F1F4E6-54DE-47AD-ACCB-E952D93A73EB}" type="sibTrans" cxnId="{51B64F61-A1E3-4446-ABCC-D15A9F114B10}">
      <dgm:prSet/>
      <dgm:spPr/>
      <dgm:t>
        <a:bodyPr/>
        <a:lstStyle/>
        <a:p>
          <a:endParaRPr lang="en-GB"/>
        </a:p>
      </dgm:t>
    </dgm:pt>
    <dgm:pt modelId="{3CAC8909-1219-40E8-811E-8505A09E3BFE}">
      <dgm:prSet phldrT="[Text]" custT="1"/>
      <dgm:spPr/>
      <dgm:t>
        <a:bodyPr/>
        <a:lstStyle/>
        <a:p>
          <a:r>
            <a:rPr lang="en-GB" sz="2400" b="0" dirty="0" smtClean="0">
              <a:latin typeface="Calibri" panose="020F0502020204030204" pitchFamily="34" charset="0"/>
            </a:rPr>
            <a:t>Identify your target audience:</a:t>
          </a:r>
        </a:p>
        <a:p>
          <a:r>
            <a:rPr lang="en-GB" sz="2200" dirty="0" smtClean="0">
              <a:latin typeface="Calibri" panose="020F0502020204030204" pitchFamily="34" charset="0"/>
            </a:rPr>
            <a:t>- Who can actually implement it? (Policy makers, managers, frontline staff, professional bodies…?)</a:t>
          </a:r>
          <a:endParaRPr lang="en-GB" sz="2200" dirty="0">
            <a:latin typeface="Calibri" panose="020F0502020204030204" pitchFamily="34" charset="0"/>
          </a:endParaRPr>
        </a:p>
      </dgm:t>
    </dgm:pt>
    <dgm:pt modelId="{29F74395-DEE6-48F4-AFA0-9FD7C6B3AFD8}" type="parTrans" cxnId="{31179261-5929-475A-82C9-DDA293108297}">
      <dgm:prSet/>
      <dgm:spPr/>
      <dgm:t>
        <a:bodyPr/>
        <a:lstStyle/>
        <a:p>
          <a:endParaRPr lang="en-GB"/>
        </a:p>
      </dgm:t>
    </dgm:pt>
    <dgm:pt modelId="{A92EB4BF-08E8-4ED7-9A29-B502A408B958}" type="sibTrans" cxnId="{31179261-5929-475A-82C9-DDA293108297}">
      <dgm:prSet/>
      <dgm:spPr/>
      <dgm:t>
        <a:bodyPr/>
        <a:lstStyle/>
        <a:p>
          <a:endParaRPr lang="en-GB"/>
        </a:p>
      </dgm:t>
    </dgm:pt>
    <dgm:pt modelId="{222621CE-668C-44C6-ACEF-5D931E403F40}">
      <dgm:prSet phldrT="[Text]" custT="1"/>
      <dgm:spPr/>
      <dgm:t>
        <a:bodyPr/>
        <a:lstStyle/>
        <a:p>
          <a:r>
            <a:rPr lang="en-GB" sz="2400" dirty="0" smtClean="0">
              <a:latin typeface="Calibri" panose="020F0502020204030204" pitchFamily="34" charset="0"/>
            </a:rPr>
            <a:t>Find the best ‘entry point’ / angle:</a:t>
          </a:r>
        </a:p>
        <a:p>
          <a:r>
            <a:rPr lang="en-GB" sz="2200" dirty="0" smtClean="0">
              <a:latin typeface="Calibri" panose="020F0502020204030204" pitchFamily="34" charset="0"/>
            </a:rPr>
            <a:t>- Learn about the context, build links, join organisations, avoid ‘cold-calling’</a:t>
          </a:r>
          <a:endParaRPr lang="en-GB" sz="2200" dirty="0">
            <a:latin typeface="Calibri" panose="020F0502020204030204" pitchFamily="34" charset="0"/>
          </a:endParaRPr>
        </a:p>
      </dgm:t>
    </dgm:pt>
    <dgm:pt modelId="{B09906E6-AF63-42C5-9393-174651466A78}" type="parTrans" cxnId="{BED02121-3366-45F3-8F78-D495C24806A3}">
      <dgm:prSet/>
      <dgm:spPr/>
      <dgm:t>
        <a:bodyPr/>
        <a:lstStyle/>
        <a:p>
          <a:endParaRPr lang="en-GB"/>
        </a:p>
      </dgm:t>
    </dgm:pt>
    <dgm:pt modelId="{3E304F23-7E37-42C2-A2FE-B3D8BA2790B9}" type="sibTrans" cxnId="{BED02121-3366-45F3-8F78-D495C24806A3}">
      <dgm:prSet/>
      <dgm:spPr/>
      <dgm:t>
        <a:bodyPr/>
        <a:lstStyle/>
        <a:p>
          <a:endParaRPr lang="en-GB"/>
        </a:p>
      </dgm:t>
    </dgm:pt>
    <dgm:pt modelId="{92DC02EA-1B28-4B5A-89AB-E72565A9C928}" type="pres">
      <dgm:prSet presAssocID="{2A728263-6849-41E2-A2B1-D7FD55D789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9A283A-D427-4EED-B9BA-7092F4E50859}" type="pres">
      <dgm:prSet presAssocID="{2A728263-6849-41E2-A2B1-D7FD55D789E5}" presName="dummyMaxCanvas" presStyleCnt="0">
        <dgm:presLayoutVars/>
      </dgm:prSet>
      <dgm:spPr/>
    </dgm:pt>
    <dgm:pt modelId="{D5089271-A858-46A9-A9EF-2C916ABAA4EF}" type="pres">
      <dgm:prSet presAssocID="{2A728263-6849-41E2-A2B1-D7FD55D789E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826A4C-2C99-4A58-8210-550DAD72E38C}" type="pres">
      <dgm:prSet presAssocID="{2A728263-6849-41E2-A2B1-D7FD55D789E5}" presName="ThreeNodes_2" presStyleLbl="node1" presStyleIdx="1" presStyleCnt="3" custScaleY="1028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E36CA-ADF7-48BC-B0E4-E2671BE04D17}" type="pres">
      <dgm:prSet presAssocID="{2A728263-6849-41E2-A2B1-D7FD55D789E5}" presName="ThreeNodes_3" presStyleLbl="node1" presStyleIdx="2" presStyleCnt="3" custLinFactNeighborX="-4313" custLinFactNeighborY="66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5B9D97-F072-4B20-9E4E-69DCE9B18331}" type="pres">
      <dgm:prSet presAssocID="{2A728263-6849-41E2-A2B1-D7FD55D789E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260E32-D9A1-4106-9D56-2C0CCD35D31E}" type="pres">
      <dgm:prSet presAssocID="{2A728263-6849-41E2-A2B1-D7FD55D789E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9EED7D-9955-420B-B8F4-9D05B686BB8A}" type="pres">
      <dgm:prSet presAssocID="{2A728263-6849-41E2-A2B1-D7FD55D789E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6125D4-612D-4F40-8539-13F6B62DADF7}" type="pres">
      <dgm:prSet presAssocID="{2A728263-6849-41E2-A2B1-D7FD55D789E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4D7836-3F0F-4A82-90FC-B241635E8339}" type="pres">
      <dgm:prSet presAssocID="{2A728263-6849-41E2-A2B1-D7FD55D789E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4B0263-48AA-4FCC-8CA8-55E6C77DBEEA}" type="presOf" srcId="{AC93D41B-DBB4-4765-80BB-68AC238E5835}" destId="{D5089271-A858-46A9-A9EF-2C916ABAA4EF}" srcOrd="0" destOrd="0" presId="urn:microsoft.com/office/officeart/2005/8/layout/vProcess5"/>
    <dgm:cxn modelId="{3E462F11-19AE-44A9-B4F8-97C34E1528CE}" type="presOf" srcId="{61F1F4E6-54DE-47AD-ACCB-E952D93A73EB}" destId="{455B9D97-F072-4B20-9E4E-69DCE9B18331}" srcOrd="0" destOrd="0" presId="urn:microsoft.com/office/officeart/2005/8/layout/vProcess5"/>
    <dgm:cxn modelId="{BED02121-3366-45F3-8F78-D495C24806A3}" srcId="{2A728263-6849-41E2-A2B1-D7FD55D789E5}" destId="{222621CE-668C-44C6-ACEF-5D931E403F40}" srcOrd="2" destOrd="0" parTransId="{B09906E6-AF63-42C5-9393-174651466A78}" sibTransId="{3E304F23-7E37-42C2-A2FE-B3D8BA2790B9}"/>
    <dgm:cxn modelId="{C9A7C9ED-6CF9-456B-9442-CE3C7AFCE72D}" type="presOf" srcId="{AC93D41B-DBB4-4765-80BB-68AC238E5835}" destId="{BB9EED7D-9955-420B-B8F4-9D05B686BB8A}" srcOrd="1" destOrd="0" presId="urn:microsoft.com/office/officeart/2005/8/layout/vProcess5"/>
    <dgm:cxn modelId="{51B64F61-A1E3-4446-ABCC-D15A9F114B10}" srcId="{2A728263-6849-41E2-A2B1-D7FD55D789E5}" destId="{AC93D41B-DBB4-4765-80BB-68AC238E5835}" srcOrd="0" destOrd="0" parTransId="{C8CA9CD1-35A5-4034-ABD5-E10EADC5D47A}" sibTransId="{61F1F4E6-54DE-47AD-ACCB-E952D93A73EB}"/>
    <dgm:cxn modelId="{31179261-5929-475A-82C9-DDA293108297}" srcId="{2A728263-6849-41E2-A2B1-D7FD55D789E5}" destId="{3CAC8909-1219-40E8-811E-8505A09E3BFE}" srcOrd="1" destOrd="0" parTransId="{29F74395-DEE6-48F4-AFA0-9FD7C6B3AFD8}" sibTransId="{A92EB4BF-08E8-4ED7-9A29-B502A408B958}"/>
    <dgm:cxn modelId="{A8A98BED-283A-49A5-8E0F-52B8BE8C587A}" type="presOf" srcId="{3CAC8909-1219-40E8-811E-8505A09E3BFE}" destId="{216125D4-612D-4F40-8539-13F6B62DADF7}" srcOrd="1" destOrd="0" presId="urn:microsoft.com/office/officeart/2005/8/layout/vProcess5"/>
    <dgm:cxn modelId="{2EC47C1E-46F7-49E0-A4E9-A9753FA63C92}" type="presOf" srcId="{3CAC8909-1219-40E8-811E-8505A09E3BFE}" destId="{7B826A4C-2C99-4A58-8210-550DAD72E38C}" srcOrd="0" destOrd="0" presId="urn:microsoft.com/office/officeart/2005/8/layout/vProcess5"/>
    <dgm:cxn modelId="{AAAD3A7E-6903-45AE-84BC-F1AA27628C10}" type="presOf" srcId="{222621CE-668C-44C6-ACEF-5D931E403F40}" destId="{A94D7836-3F0F-4A82-90FC-B241635E8339}" srcOrd="1" destOrd="0" presId="urn:microsoft.com/office/officeart/2005/8/layout/vProcess5"/>
    <dgm:cxn modelId="{EC4E3426-7238-4F8F-9A0E-E1B63653A13D}" type="presOf" srcId="{2A728263-6849-41E2-A2B1-D7FD55D789E5}" destId="{92DC02EA-1B28-4B5A-89AB-E72565A9C928}" srcOrd="0" destOrd="0" presId="urn:microsoft.com/office/officeart/2005/8/layout/vProcess5"/>
    <dgm:cxn modelId="{40A7D90D-DD26-4BD6-90F7-B16F64F075D0}" type="presOf" srcId="{222621CE-668C-44C6-ACEF-5D931E403F40}" destId="{B79E36CA-ADF7-48BC-B0E4-E2671BE04D17}" srcOrd="0" destOrd="0" presId="urn:microsoft.com/office/officeart/2005/8/layout/vProcess5"/>
    <dgm:cxn modelId="{C9983CFE-4FB8-41C4-93FB-3392CECF82A4}" type="presOf" srcId="{A92EB4BF-08E8-4ED7-9A29-B502A408B958}" destId="{A8260E32-D9A1-4106-9D56-2C0CCD35D31E}" srcOrd="0" destOrd="0" presId="urn:microsoft.com/office/officeart/2005/8/layout/vProcess5"/>
    <dgm:cxn modelId="{F5A9E9BD-D276-4CED-81C2-864AA39A3A30}" type="presParOf" srcId="{92DC02EA-1B28-4B5A-89AB-E72565A9C928}" destId="{069A283A-D427-4EED-B9BA-7092F4E50859}" srcOrd="0" destOrd="0" presId="urn:microsoft.com/office/officeart/2005/8/layout/vProcess5"/>
    <dgm:cxn modelId="{8A2C200B-5340-4CFC-BF4A-52825ADB94D9}" type="presParOf" srcId="{92DC02EA-1B28-4B5A-89AB-E72565A9C928}" destId="{D5089271-A858-46A9-A9EF-2C916ABAA4EF}" srcOrd="1" destOrd="0" presId="urn:microsoft.com/office/officeart/2005/8/layout/vProcess5"/>
    <dgm:cxn modelId="{6EE8793D-1687-440C-B90D-194B88F564B3}" type="presParOf" srcId="{92DC02EA-1B28-4B5A-89AB-E72565A9C928}" destId="{7B826A4C-2C99-4A58-8210-550DAD72E38C}" srcOrd="2" destOrd="0" presId="urn:microsoft.com/office/officeart/2005/8/layout/vProcess5"/>
    <dgm:cxn modelId="{40FD2C58-2FFD-4D62-9A81-26FDC790F449}" type="presParOf" srcId="{92DC02EA-1B28-4B5A-89AB-E72565A9C928}" destId="{B79E36CA-ADF7-48BC-B0E4-E2671BE04D17}" srcOrd="3" destOrd="0" presId="urn:microsoft.com/office/officeart/2005/8/layout/vProcess5"/>
    <dgm:cxn modelId="{40419EBA-5B2D-4911-9074-D055E5081F93}" type="presParOf" srcId="{92DC02EA-1B28-4B5A-89AB-E72565A9C928}" destId="{455B9D97-F072-4B20-9E4E-69DCE9B18331}" srcOrd="4" destOrd="0" presId="urn:microsoft.com/office/officeart/2005/8/layout/vProcess5"/>
    <dgm:cxn modelId="{555E1508-DC56-4DAF-B1DA-D6FE1685DE9C}" type="presParOf" srcId="{92DC02EA-1B28-4B5A-89AB-E72565A9C928}" destId="{A8260E32-D9A1-4106-9D56-2C0CCD35D31E}" srcOrd="5" destOrd="0" presId="urn:microsoft.com/office/officeart/2005/8/layout/vProcess5"/>
    <dgm:cxn modelId="{EA9EB512-934D-47DA-A83F-6FDE7F1A5C3B}" type="presParOf" srcId="{92DC02EA-1B28-4B5A-89AB-E72565A9C928}" destId="{BB9EED7D-9955-420B-B8F4-9D05B686BB8A}" srcOrd="6" destOrd="0" presId="urn:microsoft.com/office/officeart/2005/8/layout/vProcess5"/>
    <dgm:cxn modelId="{BA0BA21C-310A-49D1-A6B7-0C59465AB234}" type="presParOf" srcId="{92DC02EA-1B28-4B5A-89AB-E72565A9C928}" destId="{216125D4-612D-4F40-8539-13F6B62DADF7}" srcOrd="7" destOrd="0" presId="urn:microsoft.com/office/officeart/2005/8/layout/vProcess5"/>
    <dgm:cxn modelId="{55C61C20-8B41-4D5B-B9FD-AE053D2F8B5F}" type="presParOf" srcId="{92DC02EA-1B28-4B5A-89AB-E72565A9C928}" destId="{A94D7836-3F0F-4A82-90FC-B241635E83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89271-A858-46A9-A9EF-2C916ABAA4EF}">
      <dsp:nvSpPr>
        <dsp:cNvPr id="0" name=""/>
        <dsp:cNvSpPr/>
      </dsp:nvSpPr>
      <dsp:spPr>
        <a:xfrm>
          <a:off x="0" y="0"/>
          <a:ext cx="5917009" cy="138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alibri" panose="020F0502020204030204" pitchFamily="34" charset="0"/>
            </a:rPr>
            <a:t>Identify your message: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</a:rPr>
            <a:t>- What is your point?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</a:rPr>
            <a:t>- What do you want to achieve?</a:t>
          </a:r>
          <a:endParaRPr lang="en-GB" sz="2200" kern="1200" dirty="0">
            <a:latin typeface="Calibri" panose="020F0502020204030204" pitchFamily="34" charset="0"/>
          </a:endParaRPr>
        </a:p>
      </dsp:txBody>
      <dsp:txXfrm>
        <a:off x="40661" y="40661"/>
        <a:ext cx="4418947" cy="1306958"/>
      </dsp:txXfrm>
    </dsp:sp>
    <dsp:sp modelId="{7B826A4C-2C99-4A58-8210-550DAD72E38C}">
      <dsp:nvSpPr>
        <dsp:cNvPr id="0" name=""/>
        <dsp:cNvSpPr/>
      </dsp:nvSpPr>
      <dsp:spPr>
        <a:xfrm>
          <a:off x="522089" y="1600197"/>
          <a:ext cx="5917009" cy="142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latin typeface="Calibri" panose="020F0502020204030204" pitchFamily="34" charset="0"/>
            </a:rPr>
            <a:t>Identify your target audience: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</a:rPr>
            <a:t>- Who can actually implement it? (Policy makers, managers, frontline staff, professional bodies…?)</a:t>
          </a:r>
          <a:endParaRPr lang="en-GB" sz="2200" kern="1200" dirty="0">
            <a:latin typeface="Calibri" panose="020F0502020204030204" pitchFamily="34" charset="0"/>
          </a:endParaRPr>
        </a:p>
      </dsp:txBody>
      <dsp:txXfrm>
        <a:off x="563890" y="1641998"/>
        <a:ext cx="4408936" cy="1343605"/>
      </dsp:txXfrm>
    </dsp:sp>
    <dsp:sp modelId="{B79E36CA-ADF7-48BC-B0E4-E2671BE04D17}">
      <dsp:nvSpPr>
        <dsp:cNvPr id="0" name=""/>
        <dsp:cNvSpPr/>
      </dsp:nvSpPr>
      <dsp:spPr>
        <a:xfrm>
          <a:off x="788977" y="3239321"/>
          <a:ext cx="5917009" cy="138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alibri" panose="020F0502020204030204" pitchFamily="34" charset="0"/>
            </a:rPr>
            <a:t>Find the best ‘entry point’ / angle: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</a:rPr>
            <a:t>- Learn about the context, build links, join organisations, avoid ‘cold-calling’</a:t>
          </a:r>
          <a:endParaRPr lang="en-GB" sz="2200" kern="1200" dirty="0">
            <a:latin typeface="Calibri" panose="020F0502020204030204" pitchFamily="34" charset="0"/>
          </a:endParaRPr>
        </a:p>
      </dsp:txBody>
      <dsp:txXfrm>
        <a:off x="829638" y="3279982"/>
        <a:ext cx="4411216" cy="1306958"/>
      </dsp:txXfrm>
    </dsp:sp>
    <dsp:sp modelId="{455B9D97-F072-4B20-9E4E-69DCE9B18331}">
      <dsp:nvSpPr>
        <dsp:cNvPr id="0" name=""/>
        <dsp:cNvSpPr/>
      </dsp:nvSpPr>
      <dsp:spPr>
        <a:xfrm>
          <a:off x="5014627" y="1052779"/>
          <a:ext cx="902382" cy="902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5217663" y="1052779"/>
        <a:ext cx="496310" cy="679042"/>
      </dsp:txXfrm>
    </dsp:sp>
    <dsp:sp modelId="{A8260E32-D9A1-4106-9D56-2C0CCD35D31E}">
      <dsp:nvSpPr>
        <dsp:cNvPr id="0" name=""/>
        <dsp:cNvSpPr/>
      </dsp:nvSpPr>
      <dsp:spPr>
        <a:xfrm>
          <a:off x="5536716" y="2663184"/>
          <a:ext cx="902382" cy="902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5739752" y="2663184"/>
        <a:ext cx="496310" cy="679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4AD6-8C11-4C64-A4A3-473AB2A6CE2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8BF8-16CF-4CD4-9C57-6B976C3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9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8C562-7059-4691-B850-BD89947A7CE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3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552C10-AF46-4A1F-838D-478D450DBCC3}" type="slidenum">
              <a:rPr lang="en-GB" smtClean="0">
                <a:solidFill>
                  <a:prstClr val="black"/>
                </a:solidFill>
              </a:rPr>
              <a:pPr eaLnBrk="1" hangingPunct="1"/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043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7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0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07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0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0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5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78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13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7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321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7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17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281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8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876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89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40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9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8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385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44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009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3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85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020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38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20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37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6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3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60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47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04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46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73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8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6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2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1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9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74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21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7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2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76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.haworth@aston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585075" cy="3276600"/>
          </a:xfrm>
        </p:spPr>
        <p:txBody>
          <a:bodyPr/>
          <a:lstStyle/>
          <a:p>
            <a:r>
              <a:rPr lang="en-GB" sz="3200" i="1" dirty="0" smtClean="0"/>
              <a:t>Applying linguistics in </a:t>
            </a:r>
            <a:r>
              <a:rPr lang="en-GB" sz="3200" i="1" dirty="0"/>
              <a:t>practice: </a:t>
            </a:r>
            <a:r>
              <a:rPr lang="en-GB" sz="3200" i="1" dirty="0" smtClean="0"/>
              <a:t/>
            </a:r>
            <a:br>
              <a:rPr lang="en-GB" sz="3200" i="1" dirty="0" smtClean="0"/>
            </a:br>
            <a:r>
              <a:rPr lang="en-GB" sz="3200" i="1" dirty="0"/>
              <a:t/>
            </a:r>
            <a:br>
              <a:rPr lang="en-GB" sz="3200" i="1" dirty="0"/>
            </a:br>
            <a:r>
              <a:rPr lang="en-GB" sz="3200" i="1" dirty="0" smtClean="0"/>
              <a:t>Language and communication training for police </a:t>
            </a:r>
            <a:r>
              <a:rPr lang="en-GB" sz="3200" i="1" dirty="0"/>
              <a:t>interviewers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Dr Kate Haworth &amp; Dr Nicci MacLeod, </a:t>
            </a:r>
          </a:p>
          <a:p>
            <a:pPr algn="r"/>
            <a:r>
              <a:rPr lang="en-GB" dirty="0" smtClean="0"/>
              <a:t>Centre for Forensic Linguistics, Aston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3780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BAAL Conference, Manchester, August 2019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2" descr="C:\Users\haworthk\Documents\Conferences\2014 BAAL\BAAL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93914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609600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smtClean="0"/>
              <a:t>Advice for applicants / appliers of linguistics	</a:t>
            </a:r>
            <a:endParaRPr lang="en-GB" kern="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80461865"/>
              </p:ext>
            </p:extLst>
          </p:nvPr>
        </p:nvGraphicFramePr>
        <p:xfrm>
          <a:off x="1192212" y="1696998"/>
          <a:ext cx="6961188" cy="462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4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66025" cy="511175"/>
          </a:xfrm>
        </p:spPr>
        <p:txBody>
          <a:bodyPr/>
          <a:lstStyle/>
          <a:p>
            <a:r>
              <a:rPr lang="en-GB" dirty="0" smtClean="0"/>
              <a:t>Advice for applicants / appliers of linguistics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52578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200" dirty="0" smtClean="0"/>
              <a:t>Make it a collaboration, not a ‘transfer’</a:t>
            </a:r>
          </a:p>
          <a:p>
            <a:pPr>
              <a:spcBef>
                <a:spcPts val="600"/>
              </a:spcBef>
            </a:pPr>
            <a:r>
              <a:rPr lang="en-GB" sz="2200" dirty="0" smtClean="0"/>
              <a:t>Find out what they actually want or need, and use their input on what will work in practice</a:t>
            </a:r>
          </a:p>
          <a:p>
            <a:pPr>
              <a:spcBef>
                <a:spcPts val="600"/>
              </a:spcBef>
            </a:pPr>
            <a:r>
              <a:rPr lang="en-GB" sz="2200" dirty="0" smtClean="0"/>
              <a:t>Decide what you really want out of it, too</a:t>
            </a:r>
          </a:p>
          <a:p>
            <a:pPr>
              <a:spcBef>
                <a:spcPts val="600"/>
              </a:spcBef>
            </a:pPr>
            <a:r>
              <a:rPr lang="en-GB" sz="2200" dirty="0" smtClean="0"/>
              <a:t>Check what support your institution can provide</a:t>
            </a:r>
          </a:p>
          <a:p>
            <a:pPr>
              <a:spcBef>
                <a:spcPts val="600"/>
              </a:spcBef>
            </a:pPr>
            <a:r>
              <a:rPr lang="en-GB" sz="2200" dirty="0" smtClean="0"/>
              <a:t>Think carefully about what you are promising</a:t>
            </a:r>
            <a:r>
              <a:rPr lang="en-GB" sz="2200" dirty="0"/>
              <a:t>;</a:t>
            </a:r>
            <a:r>
              <a:rPr lang="en-GB" sz="2200" dirty="0" smtClean="0"/>
              <a:t> </a:t>
            </a:r>
            <a:r>
              <a:rPr lang="en-GB" sz="2200" dirty="0"/>
              <a:t>the implications of your </a:t>
            </a:r>
            <a:r>
              <a:rPr lang="en-GB" sz="2200" dirty="0" smtClean="0"/>
              <a:t>findings; what the consequences of </a:t>
            </a:r>
            <a:r>
              <a:rPr lang="en-GB" sz="2200" dirty="0"/>
              <a:t>your intervention </a:t>
            </a:r>
            <a:r>
              <a:rPr lang="en-GB" sz="2200" dirty="0" smtClean="0"/>
              <a:t>might be, for both of you</a:t>
            </a:r>
          </a:p>
          <a:p>
            <a:pPr>
              <a:spcAft>
                <a:spcPts val="600"/>
              </a:spcAft>
            </a:pPr>
            <a:r>
              <a:rPr lang="en-GB" sz="2200" dirty="0"/>
              <a:t>Be alert to developing loyalties, friendships, biases; in</a:t>
            </a:r>
            <a:r>
              <a:rPr lang="en-GB" sz="2200" dirty="0" smtClean="0"/>
              <a:t>sider/outsider </a:t>
            </a:r>
            <a:r>
              <a:rPr lang="en-GB" sz="2200" dirty="0"/>
              <a:t>perspectives can be gained AND lost</a:t>
            </a:r>
          </a:p>
          <a:p>
            <a:pPr>
              <a:spcAft>
                <a:spcPts val="600"/>
              </a:spcAft>
            </a:pPr>
            <a:r>
              <a:rPr lang="en-GB" sz="2200" dirty="0"/>
              <a:t>Think about potential conflicts, affiliations, ‘sides’ (e.g. pros/</a:t>
            </a:r>
            <a:r>
              <a:rPr lang="en-GB" sz="2200" dirty="0" err="1"/>
              <a:t>def</a:t>
            </a:r>
            <a:r>
              <a:rPr lang="en-GB" sz="2200" dirty="0"/>
              <a:t>) – trust and integrity are </a:t>
            </a:r>
            <a:r>
              <a:rPr lang="en-GB" sz="2200" dirty="0" smtClean="0"/>
              <a:t>essential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96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947025" cy="5029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200" dirty="0" smtClean="0"/>
              <a:t>We haven’t been able to take this any further, due to lack of time &amp; funding</a:t>
            </a:r>
          </a:p>
          <a:p>
            <a:pPr>
              <a:spcBef>
                <a:spcPts val="600"/>
              </a:spcBef>
            </a:pPr>
            <a:r>
              <a:rPr lang="en-GB" sz="2200" dirty="0" smtClean="0"/>
              <a:t>Despite the ‘impact’ agenda, REF, </a:t>
            </a:r>
            <a:r>
              <a:rPr lang="en-GB" sz="2200" dirty="0" err="1" smtClean="0"/>
              <a:t>etc</a:t>
            </a:r>
            <a:r>
              <a:rPr lang="en-GB" sz="2200" dirty="0" smtClean="0"/>
              <a:t>, there’s not a lot of support for genuinely applying research (as opposed to doing the research which underlies it, or writing publications about what you did)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Takes </a:t>
            </a:r>
            <a:r>
              <a:rPr lang="en-GB" sz="2200" dirty="0"/>
              <a:t>a significant amount of time and personal investment, none of which fits with academic expectations of what we do with our time</a:t>
            </a:r>
          </a:p>
          <a:p>
            <a:pPr>
              <a:spcAft>
                <a:spcPts val="600"/>
              </a:spcAft>
            </a:pPr>
            <a:r>
              <a:rPr lang="en-GB" sz="2200" dirty="0"/>
              <a:t>BUT it is totally worth it, especially for the quality, validity and relevance of your </a:t>
            </a:r>
            <a:r>
              <a:rPr lang="en-GB" sz="2200" dirty="0" smtClean="0"/>
              <a:t>research</a:t>
            </a:r>
          </a:p>
          <a:p>
            <a:pPr>
              <a:spcAft>
                <a:spcPts val="600"/>
              </a:spcAft>
            </a:pPr>
            <a:r>
              <a:rPr lang="en-GB" sz="2200" dirty="0"/>
              <a:t>The BAAL Applying Linguistics Fund is a golden opportunity – use it wisely</a:t>
            </a:r>
            <a:r>
              <a:rPr lang="en-GB" sz="2200" dirty="0" smtClean="0"/>
              <a:t>!</a:t>
            </a:r>
            <a:endParaRPr lang="en-GB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4088" y="563563"/>
            <a:ext cx="7566025" cy="511175"/>
          </a:xfrm>
        </p:spPr>
        <p:txBody>
          <a:bodyPr/>
          <a:lstStyle/>
          <a:p>
            <a:r>
              <a:rPr lang="en-GB" dirty="0" smtClean="0"/>
              <a:t>The down side… so now what?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4856162"/>
            <a:ext cx="5876925" cy="2001838"/>
          </a:xfrm>
        </p:spPr>
        <p:txBody>
          <a:bodyPr/>
          <a:lstStyle/>
          <a:p>
            <a:pPr marL="1536700" lvl="2" indent="0" algn="r">
              <a:lnSpc>
                <a:spcPct val="95000"/>
              </a:lnSpc>
              <a:spcBef>
                <a:spcPct val="10000"/>
              </a:spcBef>
              <a:buNone/>
            </a:pPr>
            <a:endParaRPr lang="en-GB" sz="2800" b="1" dirty="0" smtClean="0">
              <a:solidFill>
                <a:srgbClr val="006C9C"/>
              </a:solidFill>
              <a:latin typeface="Verdana" pitchFamily="34" charset="0"/>
            </a:endParaRPr>
          </a:p>
          <a:p>
            <a:pPr marL="1536700" lvl="2" indent="0" algn="r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Dr Kate Haworth</a:t>
            </a:r>
          </a:p>
          <a:p>
            <a:pPr marL="1536700" lvl="2" indent="0" algn="r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GB" sz="2800" dirty="0" smtClean="0">
                <a:solidFill>
                  <a:srgbClr val="002060"/>
                </a:solidFill>
                <a:latin typeface="+mj-lt"/>
                <a:hlinkClick r:id="rId3"/>
              </a:rPr>
              <a:t>k.haworth@aston.ac.uk</a:t>
            </a:r>
            <a:endParaRPr lang="en-GB" sz="3200" dirty="0">
              <a:solidFill>
                <a:srgbClr val="002060"/>
              </a:solidFill>
              <a:latin typeface="+mj-lt"/>
            </a:endParaRPr>
          </a:p>
          <a:p>
            <a:pPr marL="1536700" lvl="2" indent="0" algn="r"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en-GB" sz="28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62000" y="4495800"/>
            <a:ext cx="3102429" cy="12252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80000" bIns="18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3600"/>
              </a:spcBef>
            </a:pPr>
            <a:r>
              <a:rPr lang="en-GB" sz="2800" dirty="0" smtClean="0">
                <a:solidFill>
                  <a:srgbClr val="FFFFFF"/>
                </a:solidFill>
                <a:latin typeface="Lucida Handwriting" pitchFamily="66" charset="0"/>
              </a:rPr>
              <a:t>Thank you BAAL!</a:t>
            </a:r>
            <a:endParaRPr lang="en-GB" sz="2800" dirty="0">
              <a:solidFill>
                <a:srgbClr val="FFFFFF"/>
              </a:solidFill>
              <a:latin typeface="Lucida Handwriting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8001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latin typeface="Calibri" panose="020F0502020204030204" pitchFamily="34" charset="0"/>
              </a:rPr>
              <a:t>For more details of our project:</a:t>
            </a:r>
          </a:p>
          <a:p>
            <a:r>
              <a:rPr lang="en-GB" sz="2400" dirty="0">
                <a:latin typeface="Calibri" panose="020F0502020204030204" pitchFamily="34" charset="0"/>
              </a:rPr>
              <a:t>MacLeod, N. and Haworth, K. (2016) ‘Developing a Linguistically Informed Approach to Police Interviewing’. In R. Lawson and D. Sayers (eds.) </a:t>
            </a:r>
            <a:r>
              <a:rPr lang="en-GB" sz="2400" i="1" dirty="0">
                <a:latin typeface="Calibri" panose="020F0502020204030204" pitchFamily="34" charset="0"/>
              </a:rPr>
              <a:t>Sociolinguistic Research: Application and Impact</a:t>
            </a:r>
            <a:r>
              <a:rPr lang="en-GB" sz="2400" dirty="0">
                <a:latin typeface="Calibri" panose="020F0502020204030204" pitchFamily="34" charset="0"/>
              </a:rPr>
              <a:t>. Abingdon: Routledge. 151—170. </a:t>
            </a:r>
          </a:p>
        </p:txBody>
      </p:sp>
    </p:spTree>
    <p:extLst>
      <p:ext uri="{BB962C8B-B14F-4D97-AF65-F5344CB8AC3E}">
        <p14:creationId xmlns:p14="http://schemas.microsoft.com/office/powerpoint/2010/main" val="6481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starting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76400"/>
            <a:ext cx="8534401" cy="51054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/>
              <a:t>Kate Haworth &amp; </a:t>
            </a:r>
            <a:r>
              <a:rPr lang="en-GB" sz="2200" dirty="0" err="1" smtClean="0"/>
              <a:t>Nicci</a:t>
            </a:r>
            <a:r>
              <a:rPr lang="en-GB" sz="2200" dirty="0" smtClean="0"/>
              <a:t> MacLeod both completed PhDs on the language of police interviewing (suspects / witnesses)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/>
              <a:t>Important findings about what goes on in the police interview context </a:t>
            </a:r>
            <a:r>
              <a:rPr lang="en-GB" sz="2200" dirty="0" err="1" smtClean="0"/>
              <a:t>interactionally</a:t>
            </a:r>
            <a:r>
              <a:rPr lang="en-GB" sz="2200" dirty="0" smtClean="0"/>
              <a:t> (= academic/linguistic)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/>
              <a:t>Specific findings about the </a:t>
            </a:r>
            <a:r>
              <a:rPr lang="en-GB" sz="2200" dirty="0"/>
              <a:t>mechanisms – and </a:t>
            </a:r>
            <a:r>
              <a:rPr lang="en-GB" sz="2200" dirty="0" smtClean="0"/>
              <a:t>extent – of the interviewer’s influence over what the interviewee says (= practice)</a:t>
            </a:r>
          </a:p>
          <a:p>
            <a:pPr>
              <a:spcBef>
                <a:spcPts val="1200"/>
              </a:spcBef>
            </a:pPr>
            <a:r>
              <a:rPr lang="en-GB" sz="2200" dirty="0"/>
              <a:t>Our research was designed with practice in mind – built in </a:t>
            </a:r>
            <a:r>
              <a:rPr lang="en-GB" sz="2200" i="1" dirty="0"/>
              <a:t>a priori</a:t>
            </a:r>
          </a:p>
          <a:p>
            <a:pPr>
              <a:spcBef>
                <a:spcPts val="1200"/>
              </a:spcBef>
            </a:pPr>
            <a:r>
              <a:rPr lang="en-GB" sz="2200" dirty="0"/>
              <a:t>Explicit agenda to inform and improve police </a:t>
            </a:r>
            <a:r>
              <a:rPr lang="en-GB" sz="2200" dirty="0" smtClean="0"/>
              <a:t>interviewing</a:t>
            </a:r>
            <a:endParaRPr lang="en-GB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/>
              <a:t>BUT how do we get our message across to practitioners?</a:t>
            </a:r>
          </a:p>
        </p:txBody>
      </p:sp>
    </p:spTree>
    <p:extLst>
      <p:ext uri="{BB962C8B-B14F-4D97-AF65-F5344CB8AC3E}">
        <p14:creationId xmlns:p14="http://schemas.microsoft.com/office/powerpoint/2010/main" val="33028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563"/>
            <a:ext cx="8139113" cy="511175"/>
          </a:xfrm>
        </p:spPr>
        <p:txBody>
          <a:bodyPr/>
          <a:lstStyle/>
          <a:p>
            <a:r>
              <a:rPr lang="en-GB" dirty="0" smtClean="0"/>
              <a:t>‘Impact’ and ‘application’: </a:t>
            </a:r>
            <a:r>
              <a:rPr lang="en-GB" dirty="0"/>
              <a:t>underlying </a:t>
            </a:r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05354" cy="369434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200" dirty="0" smtClean="0"/>
              <a:t>‘Impact’ can’t simply be an add-on or afterthought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‘Application’ has to mean more than simply telling people what we’ve discovered in our research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Research is better when it is informed by practice; practice should benefit from being informed by research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Needs to be a two-way process, not an imposition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Contextual knowledge and understanding are essential</a:t>
            </a:r>
          </a:p>
          <a:p>
            <a:pPr>
              <a:spcBef>
                <a:spcPts val="1200"/>
              </a:spcBef>
            </a:pPr>
            <a:r>
              <a:rPr lang="en-GB" sz="2200" b="1" dirty="0"/>
              <a:t>Reaching the right audience, and having the right </a:t>
            </a:r>
            <a:r>
              <a:rPr lang="en-GB" sz="2200" b="1" dirty="0" smtClean="0"/>
              <a:t>message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4314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(Get to) know your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367713" cy="5029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 smtClean="0">
                <a:latin typeface="Calibri" panose="020F0502020204030204" pitchFamily="34" charset="0"/>
              </a:rPr>
              <a:t>43 different police forces in England and Wales</a:t>
            </a:r>
          </a:p>
          <a:p>
            <a:pPr>
              <a:spcBef>
                <a:spcPts val="600"/>
              </a:spcBef>
            </a:pPr>
            <a:r>
              <a:rPr lang="en-GB" sz="2400" dirty="0" smtClean="0">
                <a:latin typeface="Calibri" panose="020F0502020204030204" pitchFamily="34" charset="0"/>
              </a:rPr>
              <a:t>All bound by the same national legislation, guidelines, protocols, </a:t>
            </a:r>
            <a:r>
              <a:rPr lang="en-GB" sz="2400" dirty="0" err="1" smtClean="0">
                <a:latin typeface="Calibri" panose="020F0502020204030204" pitchFamily="34" charset="0"/>
              </a:rPr>
              <a:t>etc</a:t>
            </a:r>
            <a:r>
              <a:rPr lang="en-GB" sz="2400" dirty="0">
                <a:latin typeface="Calibri" panose="020F0502020204030204" pitchFamily="34" charset="0"/>
              </a:rPr>
              <a:t> (PACE 1984; PEACE training model; case law, </a:t>
            </a:r>
            <a:r>
              <a:rPr lang="en-GB" sz="2400" dirty="0" err="1">
                <a:latin typeface="Calibri" panose="020F0502020204030204" pitchFamily="34" charset="0"/>
              </a:rPr>
              <a:t>etc</a:t>
            </a:r>
            <a:r>
              <a:rPr lang="en-GB" sz="2400" dirty="0">
                <a:latin typeface="Calibri" panose="020F0502020204030204" pitchFamily="34" charset="0"/>
              </a:rPr>
              <a:t>)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400" b="1" dirty="0" smtClean="0">
                <a:latin typeface="Calibri" panose="020F0502020204030204" pitchFamily="34" charset="0"/>
              </a:rPr>
              <a:t>But </a:t>
            </a:r>
            <a:r>
              <a:rPr lang="en-GB" sz="2400" dirty="0">
                <a:latin typeface="Calibri" panose="020F0502020204030204" pitchFamily="34" charset="0"/>
              </a:rPr>
              <a:t>each force has autonomy in designing and delivering </a:t>
            </a:r>
            <a:r>
              <a:rPr lang="en-GB" sz="2400" dirty="0" smtClean="0">
                <a:latin typeface="Calibri" panose="020F0502020204030204" pitchFamily="34" charset="0"/>
              </a:rPr>
              <a:t>its own training</a:t>
            </a:r>
          </a:p>
          <a:p>
            <a:pPr>
              <a:spcBef>
                <a:spcPts val="600"/>
              </a:spcBef>
            </a:pPr>
            <a:r>
              <a:rPr lang="en-GB" sz="2400" dirty="0" smtClean="0">
                <a:latin typeface="Calibri" panose="020F0502020204030204" pitchFamily="34" charset="0"/>
              </a:rPr>
              <a:t>So there </a:t>
            </a:r>
            <a:r>
              <a:rPr lang="en-GB" sz="2400" dirty="0">
                <a:latin typeface="Calibri" panose="020F0502020204030204" pitchFamily="34" charset="0"/>
              </a:rPr>
              <a:t>is already a lot of police interviewer training available</a:t>
            </a:r>
            <a:r>
              <a:rPr lang="en-GB" sz="2400" dirty="0" smtClean="0">
                <a:latin typeface="Calibri" panose="020F0502020204030204" pitchFamily="34" charset="0"/>
              </a:rPr>
              <a:t>!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libri" panose="020F0502020204030204" pitchFamily="34" charset="0"/>
              </a:rPr>
              <a:t>We couldn’t </a:t>
            </a:r>
            <a:r>
              <a:rPr lang="en-GB" sz="2400" dirty="0">
                <a:latin typeface="Calibri" panose="020F0502020204030204" pitchFamily="34" charset="0"/>
              </a:rPr>
              <a:t>simply go in for a few hours and overturn their entire practice, or conflict with everything else they’re being trained </a:t>
            </a:r>
            <a:r>
              <a:rPr lang="en-GB" sz="2400" dirty="0" smtClean="0">
                <a:latin typeface="Calibri" panose="020F0502020204030204" pitchFamily="34" charset="0"/>
              </a:rPr>
              <a:t>in</a:t>
            </a:r>
            <a:endParaRPr lang="en-GB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dirty="0">
                <a:latin typeface="Calibri" panose="020F0502020204030204" pitchFamily="34" charset="0"/>
              </a:rPr>
              <a:t>There are also professional and commercial sensitivities: don’t </a:t>
            </a:r>
            <a:r>
              <a:rPr lang="en-GB" sz="2400" dirty="0" smtClean="0">
                <a:latin typeface="Calibri" panose="020F0502020204030204" pitchFamily="34" charset="0"/>
              </a:rPr>
              <a:t>offend your hosts, or start </a:t>
            </a:r>
            <a:r>
              <a:rPr lang="en-GB" sz="2400" dirty="0">
                <a:latin typeface="Calibri" panose="020F0502020204030204" pitchFamily="34" charset="0"/>
              </a:rPr>
              <a:t>a turf war!</a:t>
            </a:r>
          </a:p>
          <a:p>
            <a:pPr>
              <a:spcBef>
                <a:spcPts val="600"/>
              </a:spcBef>
            </a:pPr>
            <a:endParaRPr lang="en-GB" sz="2200" dirty="0" smtClean="0"/>
          </a:p>
          <a:p>
            <a:pPr>
              <a:spcBef>
                <a:spcPts val="600"/>
              </a:spcBef>
            </a:pPr>
            <a:endParaRPr lang="en-GB" sz="2200" dirty="0"/>
          </a:p>
          <a:p>
            <a:pPr>
              <a:spcBef>
                <a:spcPts val="600"/>
              </a:spcBef>
            </a:pPr>
            <a:endParaRPr lang="en-GB" sz="2200" dirty="0" smtClean="0"/>
          </a:p>
          <a:p>
            <a:pPr>
              <a:spcBef>
                <a:spcPts val="600"/>
              </a:spcBef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563"/>
            <a:ext cx="7986713" cy="511175"/>
          </a:xfrm>
        </p:spPr>
        <p:txBody>
          <a:bodyPr/>
          <a:lstStyle/>
          <a:p>
            <a:r>
              <a:rPr lang="en-GB" dirty="0" smtClean="0"/>
              <a:t>BAAL Applying Linguistics Fund - what we did: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67713" cy="51816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200" dirty="0" smtClean="0"/>
              <a:t>Approached 3 police forces (using our existing links), offered them free training - in return for their feedback. All said yes!</a:t>
            </a:r>
          </a:p>
          <a:p>
            <a:pPr>
              <a:spcBef>
                <a:spcPts val="600"/>
              </a:spcBef>
            </a:pPr>
            <a:r>
              <a:rPr lang="en-GB" sz="2200" dirty="0" smtClean="0"/>
              <a:t>Format of activities: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One-day training </a:t>
            </a:r>
            <a:r>
              <a:rPr lang="en-GB" sz="2200" dirty="0" smtClean="0"/>
              <a:t>sessions</a:t>
            </a:r>
            <a:endParaRPr lang="en-GB" sz="2200" dirty="0"/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Participants completed questionnaires and took part in a focus </a:t>
            </a:r>
            <a:r>
              <a:rPr lang="en-GB" sz="2200" dirty="0" smtClean="0"/>
              <a:t>group (n=52)</a:t>
            </a:r>
            <a:endParaRPr lang="en-GB" sz="2200" dirty="0"/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Materials revised in response to feedback before delivery to next </a:t>
            </a:r>
            <a:r>
              <a:rPr lang="en-GB" sz="2200" dirty="0" smtClean="0"/>
              <a:t>force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Outcome to be a set of training materials, produced with input from practitioners and tailored to what participants found most useful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Intended to form a pilot study demonstrating the potential for linguistics to be integrated into interviewer training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Structure: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81000"/>
            <a:ext cx="4876800" cy="627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54930"/>
            <a:ext cx="3048000" cy="23083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Linguistic concepts:</a:t>
            </a:r>
            <a:endParaRPr lang="en-GB" b="1" dirty="0"/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 </a:t>
            </a:r>
            <a:r>
              <a:rPr lang="en-GB" dirty="0" smtClean="0"/>
              <a:t>Turn-taking (CA)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 Pragmatics</a:t>
            </a:r>
            <a:endParaRPr lang="en-GB" dirty="0"/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 Language </a:t>
            </a:r>
            <a:r>
              <a:rPr lang="en-GB" dirty="0"/>
              <a:t>and power 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 smtClean="0"/>
              <a:t>  Participation frameworks</a:t>
            </a:r>
            <a:endParaRPr lang="en-GB" dirty="0"/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 Language and </a:t>
            </a:r>
            <a:r>
              <a:rPr lang="en-GB" dirty="0" smtClean="0"/>
              <a:t>identity</a:t>
            </a:r>
            <a:endParaRPr lang="en-GB" dirty="0"/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 Audience </a:t>
            </a:r>
            <a:r>
              <a:rPr lang="en-GB" dirty="0" smtClean="0"/>
              <a:t>design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 Formulations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406" y="4038600"/>
            <a:ext cx="3600794" cy="20313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Content:</a:t>
            </a:r>
            <a:endParaRPr lang="en-GB" b="1" dirty="0"/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 </a:t>
            </a:r>
            <a:r>
              <a:rPr lang="en-GB" dirty="0" smtClean="0"/>
              <a:t>Real data examples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 Emphasis on providing practical skills and tools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 Underlying aim of instilling deeper understanding of discursive roles of interviewer/-</a:t>
            </a:r>
            <a:r>
              <a:rPr lang="en-GB" dirty="0" err="1" smtClean="0"/>
              <a:t>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reward? Great practitioner feedback!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81887" cy="4419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600" dirty="0" smtClean="0">
                <a:latin typeface="Calibri" panose="020F0502020204030204" pitchFamily="34" charset="0"/>
              </a:rPr>
              <a:t>Overwhelmingly positive response from participants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latin typeface="Calibri" panose="020F0502020204030204" pitchFamily="34" charset="0"/>
              </a:rPr>
              <a:t>Every linguistic feature we had selected was mentioned by at least 2 participants as the ‘most useful’ for them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latin typeface="Calibri" panose="020F0502020204030204" pitchFamily="34" charset="0"/>
              </a:rPr>
              <a:t>Over half the participants could </a:t>
            </a:r>
            <a:r>
              <a:rPr lang="en-GB" sz="2600" dirty="0">
                <a:latin typeface="Calibri" panose="020F0502020204030204" pitchFamily="34" charset="0"/>
              </a:rPr>
              <a:t>identify nothing that was ‘least useful</a:t>
            </a:r>
            <a:r>
              <a:rPr lang="en-GB" sz="2600" dirty="0" smtClean="0">
                <a:latin typeface="Calibri" panose="020F0502020204030204" pitchFamily="34" charset="0"/>
              </a:rPr>
              <a:t>’ 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latin typeface="Calibri" panose="020F0502020204030204" pitchFamily="34" charset="0"/>
              </a:rPr>
              <a:t>Great vindication of </a:t>
            </a:r>
            <a:r>
              <a:rPr lang="en-GB" sz="2600" dirty="0">
                <a:latin typeface="Calibri" panose="020F0502020204030204" pitchFamily="34" charset="0"/>
              </a:rPr>
              <a:t>our analytic </a:t>
            </a:r>
            <a:r>
              <a:rPr lang="en-GB" sz="2600" dirty="0" smtClean="0">
                <a:latin typeface="Calibri" panose="020F0502020204030204" pitchFamily="34" charset="0"/>
              </a:rPr>
              <a:t>approach, feature selection &amp; research findings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latin typeface="Calibri" panose="020F0502020204030204" pitchFamily="34" charset="0"/>
              </a:rPr>
              <a:t>Strengthens our research as well as providing useful input for practitioners</a:t>
            </a:r>
          </a:p>
        </p:txBody>
      </p:sp>
    </p:spTree>
    <p:extLst>
      <p:ext uri="{BB962C8B-B14F-4D97-AF65-F5344CB8AC3E}">
        <p14:creationId xmlns:p14="http://schemas.microsoft.com/office/powerpoint/2010/main" val="3732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8062913" cy="511175"/>
          </a:xfrm>
        </p:spPr>
        <p:txBody>
          <a:bodyPr/>
          <a:lstStyle/>
          <a:p>
            <a:r>
              <a:rPr lang="en-GB" dirty="0" smtClean="0"/>
              <a:t>Feedback: they genuinely want our input!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 flipH="1">
            <a:off x="568569" y="1966069"/>
            <a:ext cx="4168531" cy="2133601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9643" y="2309594"/>
            <a:ext cx="4147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As </a:t>
            </a:r>
            <a:r>
              <a:rPr lang="en-GB" sz="2200" dirty="0"/>
              <a:t>a practitioner </a:t>
            </a:r>
            <a:endParaRPr lang="en-GB" sz="2200" dirty="0" smtClean="0"/>
          </a:p>
          <a:p>
            <a:pPr algn="ctr"/>
            <a:r>
              <a:rPr lang="en-GB" sz="2200" dirty="0" smtClean="0"/>
              <a:t>it </a:t>
            </a:r>
            <a:r>
              <a:rPr lang="en-GB" sz="2200" dirty="0"/>
              <a:t>is always good for me to listen to Academics. Definitely had ‘real life’ </a:t>
            </a:r>
            <a:r>
              <a:rPr lang="en-GB" sz="2200" dirty="0" smtClean="0"/>
              <a:t>value. Thanks.</a:t>
            </a:r>
            <a:endParaRPr lang="en-GB" sz="2200" dirty="0"/>
          </a:p>
        </p:txBody>
      </p:sp>
      <p:sp>
        <p:nvSpPr>
          <p:cNvPr id="11" name="Oval Callout 10"/>
          <p:cNvSpPr/>
          <p:nvPr/>
        </p:nvSpPr>
        <p:spPr>
          <a:xfrm flipH="1">
            <a:off x="4288993" y="3857978"/>
            <a:ext cx="4231120" cy="232490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365193" y="4127877"/>
            <a:ext cx="4078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More than </a:t>
            </a:r>
          </a:p>
          <a:p>
            <a:pPr algn="ctr"/>
            <a:r>
              <a:rPr lang="en-GB" sz="2200" dirty="0"/>
              <a:t>anything, it is nice to know what a linguist makes of it, rather than training written by police officers.</a:t>
            </a:r>
          </a:p>
        </p:txBody>
      </p:sp>
    </p:spTree>
    <p:extLst>
      <p:ext uri="{BB962C8B-B14F-4D97-AF65-F5344CB8AC3E}">
        <p14:creationId xmlns:p14="http://schemas.microsoft.com/office/powerpoint/2010/main" val="16989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 flipH="1">
            <a:off x="1524000" y="3657600"/>
            <a:ext cx="4190999" cy="281815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209186" y="1603873"/>
            <a:ext cx="3962401" cy="1828800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8062913" cy="511175"/>
          </a:xfrm>
        </p:spPr>
        <p:txBody>
          <a:bodyPr/>
          <a:lstStyle/>
          <a:p>
            <a:r>
              <a:rPr lang="en-GB" dirty="0" smtClean="0"/>
              <a:t>Feedback: they will actually use it in practice!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04" y="1775690"/>
            <a:ext cx="3853541" cy="1813576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 </a:t>
            </a:r>
            <a:r>
              <a:rPr lang="en-GB" sz="2200" dirty="0" smtClean="0"/>
              <a:t>‘</a:t>
            </a:r>
            <a:r>
              <a:rPr lang="en-GB" sz="2200" dirty="0"/>
              <a:t>All today’s training has been relevant and will assist me in any future interviews I do</a:t>
            </a:r>
            <a:r>
              <a:rPr lang="en-GB" sz="2200" dirty="0" smtClean="0"/>
              <a:t>.’ (SYP7)</a:t>
            </a:r>
            <a:endParaRPr lang="en-GB" sz="2200" dirty="0"/>
          </a:p>
        </p:txBody>
      </p:sp>
      <p:sp>
        <p:nvSpPr>
          <p:cNvPr id="6" name="Oval Callout 5"/>
          <p:cNvSpPr/>
          <p:nvPr/>
        </p:nvSpPr>
        <p:spPr>
          <a:xfrm flipH="1">
            <a:off x="4495799" y="1600200"/>
            <a:ext cx="4288970" cy="24384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02504" y="4122334"/>
            <a:ext cx="40339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‘It </a:t>
            </a:r>
            <a:r>
              <a:rPr lang="en-GB" sz="2200" dirty="0"/>
              <a:t>has provided a different perspective, provided new concepts, and an improved understanding. More tools for the interviewers box.’ (SX15)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7100" y="2127316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‘the </a:t>
            </a:r>
            <a:r>
              <a:rPr lang="en-GB" sz="2200" dirty="0"/>
              <a:t>subject is very relevant to conducting better interviews and valuable to any interviewer’ (SYP6)</a:t>
            </a:r>
          </a:p>
        </p:txBody>
      </p:sp>
    </p:spTree>
    <p:extLst>
      <p:ext uri="{BB962C8B-B14F-4D97-AF65-F5344CB8AC3E}">
        <p14:creationId xmlns:p14="http://schemas.microsoft.com/office/powerpoint/2010/main" val="12183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pplying linguistics in practice:   Language and communication training for police interviewers&amp;quot;&quot;/&gt;&lt;property id=&quot;20307&quot; value=&quot;257&quot;/&gt;&lt;/object&gt;&lt;object type=&quot;3&quot; unique_id=&quot;10106&quot;&gt;&lt;property id=&quot;20148&quot; value=&quot;5&quot;/&gt;&lt;property id=&quot;20300&quot; value=&quot;Slide 3 - &amp;quot;‘Impact’ and ‘application’: underlying principles&amp;quot;&quot;/&gt;&lt;property id=&quot;20307&quot; value=&quot;266&quot;/&gt;&lt;/object&gt;&lt;object type=&quot;3&quot; unique_id=&quot;10180&quot;&gt;&lt;property id=&quot;20148&quot; value=&quot;5&quot;/&gt;&lt;property id=&quot;20300&quot; value=&quot;Slide 6 - &amp;quot;Structure: &amp;quot;&quot;/&gt;&lt;property id=&quot;20307&quot; value=&quot;268&quot;/&gt;&lt;/object&gt;&lt;object type=&quot;3&quot; unique_id=&quot;15182&quot;&gt;&lt;property id=&quot;20148&quot; value=&quot;5&quot;/&gt;&lt;property id=&quot;20300&quot; value=&quot;Slide 2 - &amp;quot;The starting point&amp;quot;&quot;/&gt;&lt;property id=&quot;20307&quot; value=&quot;327&quot;/&gt;&lt;/object&gt;&lt;object type=&quot;3&quot; unique_id=&quot;16467&quot;&gt;&lt;property id=&quot;20148&quot; value=&quot;5&quot;/&gt;&lt;property id=&quot;20300&quot; value=&quot;Slide 9 - &amp;quot;Feedback: they will actually use it in practice!&amp;quot;&quot;/&gt;&lt;property id=&quot;20307&quot; value=&quot;333&quot;/&gt;&lt;/object&gt;&lt;object type=&quot;3&quot; unique_id=&quot;141666&quot;&gt;&lt;property id=&quot;20148&quot; value=&quot;5&quot;/&gt;&lt;property id=&quot;20300&quot; value=&quot;Slide 7 - &amp;quot;The reward? Great practitioner feedback!&amp;quot;&quot;/&gt;&lt;property id=&quot;20307&quot; value=&quot;355&quot;/&gt;&lt;/object&gt;&lt;object type=&quot;3&quot; unique_id=&quot;142072&quot;&gt;&lt;property id=&quot;20148&quot; value=&quot;5&quot;/&gt;&lt;property id=&quot;20300&quot; value=&quot;Slide 12 - &amp;quot;The down side… so now what?&amp;quot;&quot;/&gt;&lt;property id=&quot;20307&quot; value=&quot;358&quot;/&gt;&lt;/object&gt;&lt;object type=&quot;3&quot; unique_id=&quot;142876&quot;&gt;&lt;property id=&quot;20148&quot; value=&quot;5&quot;/&gt;&lt;property id=&quot;20300&quot; value=&quot;Slide 5 - &amp;quot;BAAL Applying Linguistics Fund - what we did:&amp;quot;&quot;/&gt;&lt;property id=&quot;20307&quot; value=&quot;362&quot;/&gt;&lt;/object&gt;&lt;object type=&quot;3&quot; unique_id=&quot;143287&quot;&gt;&lt;property id=&quot;20148&quot; value=&quot;5&quot;/&gt;&lt;property id=&quot;20300&quot; value=&quot;Slide 8 - &amp;quot;Feedback: they genuinely want our input!&amp;quot;&quot;/&gt;&lt;property id=&quot;20307&quot; value=&quot;365&quot;/&gt;&lt;/object&gt;&lt;object type=&quot;3&quot; unique_id=&quot;147321&quot;&gt;&lt;property id=&quot;20148&quot; value=&quot;5&quot;/&gt;&lt;property id=&quot;20300&quot; value=&quot;Slide 13&quot;/&gt;&lt;property id=&quot;20307&quot; value=&quot;379&quot;/&gt;&lt;/object&gt;&lt;object type=&quot;3&quot; unique_id=&quot;154296&quot;&gt;&lt;property id=&quot;20148&quot; value=&quot;5&quot;/&gt;&lt;property id=&quot;20300&quot; value=&quot;Slide 11 - &amp;quot;Advice for applicants / appliers of linguistics&amp;amp;#x09;&amp;quot;&quot;/&gt;&lt;property id=&quot;20307&quot; value=&quot;387&quot;/&gt;&lt;/object&gt;&lt;object type=&quot;3&quot; unique_id=&quot;155260&quot;&gt;&lt;property id=&quot;20148&quot; value=&quot;5&quot;/&gt;&lt;property id=&quot;20300&quot; value=&quot;Slide 4 - &amp;quot;(Get to) know your context&amp;quot;&quot;/&gt;&lt;property id=&quot;20307&quot; value=&quot;388&quot;/&gt;&lt;/object&gt;&lt;object type=&quot;3&quot; unique_id=&quot;155710&quot;&gt;&lt;property id=&quot;20148&quot; value=&quot;5&quot;/&gt;&lt;property id=&quot;20300&quot; value=&quot;Slide 10&quot;/&gt;&lt;property id=&quot;20307&quot; value=&quot;3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FL blue new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1045</Words>
  <Application>Microsoft Office PowerPoint</Application>
  <PresentationFormat>On-screen Show (4:3)</PresentationFormat>
  <Paragraphs>98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CFL blue new</vt:lpstr>
      <vt:lpstr>3_blue</vt:lpstr>
      <vt:lpstr>blue</vt:lpstr>
      <vt:lpstr>2_blue</vt:lpstr>
      <vt:lpstr>Applying linguistics in practice:   Language and communication training for police interviewers</vt:lpstr>
      <vt:lpstr>The starting point</vt:lpstr>
      <vt:lpstr>‘Impact’ and ‘application’: underlying principles</vt:lpstr>
      <vt:lpstr>(Get to) know your context</vt:lpstr>
      <vt:lpstr>BAAL Applying Linguistics Fund - what we did:</vt:lpstr>
      <vt:lpstr>Structure: </vt:lpstr>
      <vt:lpstr>The reward? Great practitioner feedback!</vt:lpstr>
      <vt:lpstr>Feedback: they genuinely want our input!</vt:lpstr>
      <vt:lpstr>Feedback: they will actually use it in practice!</vt:lpstr>
      <vt:lpstr>PowerPoint Presentation</vt:lpstr>
      <vt:lpstr>Advice for applicants / appliers of linguistics </vt:lpstr>
      <vt:lpstr>The down side… so now what?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linguistics into practice: how linguists and police practitioners can work together to produce better interviewer training</dc:title>
  <dc:creator>Haworth, Kate</dc:creator>
  <cp:lastModifiedBy>Zhu Hua</cp:lastModifiedBy>
  <cp:revision>325</cp:revision>
  <dcterms:created xsi:type="dcterms:W3CDTF">2006-08-16T00:00:00Z</dcterms:created>
  <dcterms:modified xsi:type="dcterms:W3CDTF">2019-08-29T20:33:05Z</dcterms:modified>
</cp:coreProperties>
</file>